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71"/>
  </p:notesMasterIdLst>
  <p:handoutMasterIdLst>
    <p:handoutMasterId r:id="rId72"/>
  </p:handoutMasterIdLst>
  <p:sldIdLst>
    <p:sldId id="256" r:id="rId8"/>
    <p:sldId id="357" r:id="rId9"/>
    <p:sldId id="290" r:id="rId10"/>
    <p:sldId id="324" r:id="rId11"/>
    <p:sldId id="326" r:id="rId12"/>
    <p:sldId id="465" r:id="rId13"/>
    <p:sldId id="453" r:id="rId14"/>
    <p:sldId id="458" r:id="rId15"/>
    <p:sldId id="327" r:id="rId16"/>
    <p:sldId id="328" r:id="rId17"/>
    <p:sldId id="329" r:id="rId18"/>
    <p:sldId id="396" r:id="rId19"/>
    <p:sldId id="459" r:id="rId20"/>
    <p:sldId id="460" r:id="rId21"/>
    <p:sldId id="461" r:id="rId22"/>
    <p:sldId id="462" r:id="rId23"/>
    <p:sldId id="463" r:id="rId24"/>
    <p:sldId id="464" r:id="rId25"/>
    <p:sldId id="343" r:id="rId26"/>
    <p:sldId id="344" r:id="rId27"/>
    <p:sldId id="427" r:id="rId28"/>
    <p:sldId id="466" r:id="rId29"/>
    <p:sldId id="368" r:id="rId30"/>
    <p:sldId id="369" r:id="rId31"/>
    <p:sldId id="429" r:id="rId32"/>
    <p:sldId id="428" r:id="rId33"/>
    <p:sldId id="469" r:id="rId34"/>
    <p:sldId id="470" r:id="rId35"/>
    <p:sldId id="505" r:id="rId36"/>
    <p:sldId id="507" r:id="rId37"/>
    <p:sldId id="508" r:id="rId38"/>
    <p:sldId id="430" r:id="rId39"/>
    <p:sldId id="467" r:id="rId40"/>
    <p:sldId id="468" r:id="rId41"/>
    <p:sldId id="471" r:id="rId42"/>
    <p:sldId id="472" r:id="rId43"/>
    <p:sldId id="473" r:id="rId44"/>
    <p:sldId id="474" r:id="rId45"/>
    <p:sldId id="479" r:id="rId46"/>
    <p:sldId id="475" r:id="rId47"/>
    <p:sldId id="476" r:id="rId48"/>
    <p:sldId id="490" r:id="rId49"/>
    <p:sldId id="491" r:id="rId50"/>
    <p:sldId id="478" r:id="rId51"/>
    <p:sldId id="506" r:id="rId52"/>
    <p:sldId id="509" r:id="rId53"/>
    <p:sldId id="477" r:id="rId54"/>
    <p:sldId id="483" r:id="rId55"/>
    <p:sldId id="482" r:id="rId56"/>
    <p:sldId id="481" r:id="rId57"/>
    <p:sldId id="480" r:id="rId58"/>
    <p:sldId id="484" r:id="rId59"/>
    <p:sldId id="485" r:id="rId60"/>
    <p:sldId id="486" r:id="rId61"/>
    <p:sldId id="487" r:id="rId62"/>
    <p:sldId id="488" r:id="rId63"/>
    <p:sldId id="489" r:id="rId64"/>
    <p:sldId id="492" r:id="rId65"/>
    <p:sldId id="493" r:id="rId66"/>
    <p:sldId id="494" r:id="rId67"/>
    <p:sldId id="495" r:id="rId68"/>
    <p:sldId id="381" r:id="rId69"/>
    <p:sldId id="353"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242"/>
    <a:srgbClr val="9BA0AC"/>
    <a:srgbClr val="50556F"/>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8" autoAdjust="0"/>
    <p:restoredTop sz="88568" autoAdjust="0"/>
  </p:normalViewPr>
  <p:slideViewPr>
    <p:cSldViewPr snapToGrid="0" snapToObjects="1">
      <p:cViewPr varScale="1">
        <p:scale>
          <a:sx n="142" d="100"/>
          <a:sy n="142" d="100"/>
        </p:scale>
        <p:origin x="2562" y="12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3/13/2019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3/13/2019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025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717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0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863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https://www.youtube.com/watch?v=UZq4sZz56qM</a:t>
            </a:r>
            <a:endParaRPr lang="en-US" dirty="0"/>
          </a:p>
        </p:txBody>
      </p:sp>
    </p:spTree>
    <p:extLst>
      <p:ext uri="{BB962C8B-B14F-4D97-AF65-F5344CB8AC3E}">
        <p14:creationId xmlns:p14="http://schemas.microsoft.com/office/powerpoint/2010/main" val="83027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https://www.youtube.com/watch?v=laSrDtYtkXU&amp;list=PLCku-ULHIQvlLC2gFqeoX-JtbEvmeoDhl&amp;index=1</a:t>
            </a:r>
            <a:endParaRPr lang="en-US"/>
          </a:p>
        </p:txBody>
      </p:sp>
    </p:spTree>
    <p:extLst>
      <p:ext uri="{BB962C8B-B14F-4D97-AF65-F5344CB8AC3E}">
        <p14:creationId xmlns:p14="http://schemas.microsoft.com/office/powerpoint/2010/main" val="3933692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https://gamedevelopment.tutsplus.com/articles/what-is-data-oriented-game-engine-design--cms-21052</a:t>
            </a:r>
            <a:endParaRPr lang="en-US" dirty="0"/>
          </a:p>
        </p:txBody>
      </p:sp>
    </p:spTree>
    <p:extLst>
      <p:ext uri="{BB962C8B-B14F-4D97-AF65-F5344CB8AC3E}">
        <p14:creationId xmlns:p14="http://schemas.microsoft.com/office/powerpoint/2010/main" val="207256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77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363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604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58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0872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xmlns=""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xmlns=""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xmlns=""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xmlns=""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xmlns=""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a16="http://schemas.microsoft.com/office/drawing/2014/main" xmlns=""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xmlns=""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xmlns=""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xmlns=""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xmlns=""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1.xml"/><Relationship Id="rId1" Type="http://schemas.openxmlformats.org/officeDocument/2006/relationships/video" Target="https://www.youtube.com/embed/6C4dPvvBtTc" TargetMode="External"/><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smtClean="0"/>
              <a:t>Assoc</a:t>
            </a:r>
            <a:r>
              <a:rPr lang="lt-LT" sz="1800" dirty="0" smtClean="0"/>
              <a:t> </a:t>
            </a:r>
            <a:r>
              <a:rPr lang="lt-LT" sz="1800" dirty="0" err="1" smtClean="0"/>
              <a:t>prof</a:t>
            </a:r>
            <a:r>
              <a:rPr lang="en-US" sz="1800" dirty="0" smtClean="0"/>
              <a:t>. </a:t>
            </a:r>
            <a:r>
              <a:rPr lang="lt-LT" sz="1800" dirty="0"/>
              <a:t>dr. </a:t>
            </a:r>
            <a:r>
              <a:rPr lang="en-US" sz="1800" dirty="0" smtClean="0"/>
              <a:t>Tomas </a:t>
            </a:r>
            <a:r>
              <a:rPr lang="en-US" sz="1800" dirty="0" err="1" smtClean="0"/>
              <a:t>Bla</a:t>
            </a:r>
            <a:r>
              <a:rPr lang="lt-LT" sz="1800" dirty="0" smtClean="0"/>
              <a:t>ž</a:t>
            </a:r>
            <a:r>
              <a:rPr lang="en-US" sz="1800" dirty="0" err="1" smtClean="0"/>
              <a:t>auskas</a:t>
            </a:r>
            <a:r>
              <a:rPr lang="lt-LT" sz="1800" dirty="0" smtClean="0"/>
              <a:t>, 201</a:t>
            </a:r>
            <a:r>
              <a:rPr lang="en-US" sz="1800" dirty="0" smtClean="0"/>
              <a:t>8</a:t>
            </a:r>
            <a:r>
              <a:rPr lang="lt-LT" sz="1800" dirty="0" smtClean="0"/>
              <a:t> </a:t>
            </a:r>
            <a:endParaRPr lang="lt-LT" sz="1800" dirty="0"/>
          </a:p>
        </p:txBody>
      </p:sp>
      <p:sp>
        <p:nvSpPr>
          <p:cNvPr id="6" name="Text Placeholder 5"/>
          <p:cNvSpPr>
            <a:spLocks noGrp="1"/>
          </p:cNvSpPr>
          <p:nvPr>
            <p:ph type="body" sz="quarter" idx="13"/>
          </p:nvPr>
        </p:nvSpPr>
        <p:spPr/>
        <p:txBody>
          <a:bodyPr/>
          <a:lstStyle/>
          <a:p>
            <a:r>
              <a:rPr lang="lt-LT" sz="4000" dirty="0" err="1" smtClean="0"/>
              <a:t>Software</a:t>
            </a:r>
            <a:r>
              <a:rPr lang="lt-LT" sz="4000" dirty="0" smtClean="0"/>
              <a:t> </a:t>
            </a:r>
            <a:r>
              <a:rPr lang="lt-LT" sz="4000" dirty="0" err="1" smtClean="0"/>
              <a:t>Engineering</a:t>
            </a:r>
            <a:endParaRPr lang="lt-LT" sz="4000" dirty="0" smtClean="0"/>
          </a:p>
          <a:p>
            <a:r>
              <a:rPr lang="en-US" sz="4000" dirty="0" smtClean="0"/>
              <a:t>Architectural Design</a:t>
            </a:r>
            <a:endParaRPr lang="en-US" sz="4000" dirty="0"/>
          </a:p>
        </p:txBody>
      </p:sp>
      <p:sp>
        <p:nvSpPr>
          <p:cNvPr id="3" name="Rectangle 2">
            <a:extLst>
              <a:ext uri="{FF2B5EF4-FFF2-40B4-BE49-F238E27FC236}">
                <a16:creationId xmlns:a16="http://schemas.microsoft.com/office/drawing/2014/main" xmlns=""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Architecture = Design Decisions</a:t>
            </a:r>
            <a:endParaRPr lang="en-US" dirty="0"/>
          </a:p>
        </p:txBody>
      </p:sp>
      <p:sp>
        <p:nvSpPr>
          <p:cNvPr id="3" name="Text Placeholder 2"/>
          <p:cNvSpPr>
            <a:spLocks noGrp="1"/>
          </p:cNvSpPr>
          <p:nvPr>
            <p:ph type="body" sz="quarter" idx="12"/>
          </p:nvPr>
        </p:nvSpPr>
        <p:spPr>
          <a:xfrm>
            <a:off x="457202" y="1485900"/>
            <a:ext cx="8226909" cy="4511489"/>
          </a:xfrm>
        </p:spPr>
        <p:txBody>
          <a:bodyPr/>
          <a:lstStyle/>
          <a:p>
            <a:r>
              <a:rPr lang="en-US" sz="2400" dirty="0" smtClean="0"/>
              <a:t>A choice that is binding in the final product</a:t>
            </a:r>
            <a:endParaRPr lang="en-GB"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p:cNvPicPr>
            <a:picLocks noChangeAspect="1"/>
          </p:cNvPicPr>
          <p:nvPr/>
        </p:nvPicPr>
        <p:blipFill>
          <a:blip r:embed="rId3"/>
          <a:stretch>
            <a:fillRect/>
          </a:stretch>
        </p:blipFill>
        <p:spPr>
          <a:xfrm>
            <a:off x="1129273" y="2030505"/>
            <a:ext cx="6436984" cy="3640791"/>
          </a:xfrm>
          <a:prstGeom prst="rect">
            <a:avLst/>
          </a:prstGeom>
        </p:spPr>
      </p:pic>
    </p:spTree>
    <p:extLst>
      <p:ext uri="{BB962C8B-B14F-4D97-AF65-F5344CB8AC3E}">
        <p14:creationId xmlns:p14="http://schemas.microsoft.com/office/powerpoint/2010/main" val="3774865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Architectural design decisions</a:t>
            </a:r>
          </a:p>
        </p:txBody>
      </p:sp>
      <p:sp>
        <p:nvSpPr>
          <p:cNvPr id="3" name="Text Placeholder 2"/>
          <p:cNvSpPr>
            <a:spLocks noGrp="1"/>
          </p:cNvSpPr>
          <p:nvPr>
            <p:ph type="body" sz="quarter" idx="12"/>
          </p:nvPr>
        </p:nvSpPr>
        <p:spPr>
          <a:xfrm>
            <a:off x="457202" y="1363325"/>
            <a:ext cx="8226909" cy="4255995"/>
          </a:xfrm>
        </p:spPr>
        <p:txBody>
          <a:bodyPr/>
          <a:lstStyle/>
          <a:p>
            <a:r>
              <a:rPr lang="en-US" dirty="0"/>
              <a:t>Architectural design is a creative process so the process differs depending on the type of system being developed.</a:t>
            </a:r>
          </a:p>
          <a:p>
            <a:r>
              <a:rPr lang="en-US" dirty="0"/>
              <a:t>However, a number of common decisions span all design processes and these decisions affect the non-functional characteristics of the system.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24623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Architectural design process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US" altLang="en-US" sz="2400" dirty="0"/>
              <a:t>System structuring and partitioning</a:t>
            </a:r>
          </a:p>
          <a:p>
            <a:r>
              <a:rPr lang="en-US" altLang="en-US" sz="2400" dirty="0"/>
              <a:t>Decomposition of software system into sub-systems and communications between sub-systems</a:t>
            </a:r>
          </a:p>
          <a:p>
            <a:r>
              <a:rPr lang="en-US" altLang="en-US" sz="2400" dirty="0"/>
              <a:t>Sub-system is an independent system from other sub-systems.</a:t>
            </a:r>
            <a:endParaRPr lang="en-GB" sz="1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57441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Architectural design process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US" altLang="en-US" sz="2400" dirty="0"/>
              <a:t>Controlling Models</a:t>
            </a:r>
          </a:p>
          <a:p>
            <a:pPr lvl="1"/>
            <a:r>
              <a:rPr lang="en-US" altLang="en-US" dirty="0"/>
              <a:t>Control relationships between different sub-systems</a:t>
            </a:r>
          </a:p>
          <a:p>
            <a:pPr lvl="1"/>
            <a:r>
              <a:rPr lang="en-US" altLang="en-US" dirty="0"/>
              <a:t>Data flow controlling</a:t>
            </a:r>
          </a:p>
          <a:p>
            <a:pPr lvl="1"/>
            <a:r>
              <a:rPr lang="en-US" altLang="en-US" dirty="0"/>
              <a:t>Control flow </a:t>
            </a:r>
            <a:r>
              <a:rPr lang="en-US" altLang="en-US" dirty="0" smtClean="0"/>
              <a:t>controlling</a:t>
            </a:r>
            <a:endParaRPr lang="en-US" altLang="en-US" dirty="0"/>
          </a:p>
          <a:p>
            <a:r>
              <a:rPr lang="en-US" altLang="en-US" sz="2400" dirty="0" smtClean="0"/>
              <a:t>Decomposition </a:t>
            </a:r>
            <a:r>
              <a:rPr lang="en-US" altLang="en-US" sz="2400" dirty="0"/>
              <a:t>of sub-system into components</a:t>
            </a:r>
          </a:p>
          <a:p>
            <a:pPr lvl="1"/>
            <a:r>
              <a:rPr lang="en-US" altLang="en-US" dirty="0"/>
              <a:t>Component (</a:t>
            </a:r>
            <a:r>
              <a:rPr lang="en-US" altLang="en-US" dirty="0" smtClean="0"/>
              <a:t>module) </a:t>
            </a:r>
            <a:r>
              <a:rPr lang="en-US" altLang="en-US" dirty="0"/>
              <a:t>provides services to other component.</a:t>
            </a:r>
          </a:p>
          <a:p>
            <a:pPr lvl="1"/>
            <a:r>
              <a:rPr lang="en-US" altLang="en-US" dirty="0"/>
              <a:t>Reuse component</a:t>
            </a:r>
          </a:p>
          <a:p>
            <a:endParaRPr lang="en-US" altLang="en-US" dirty="0" smtClean="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143343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Architectural Attributes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pPr>
              <a:lnSpc>
                <a:spcPct val="90000"/>
              </a:lnSpc>
            </a:pPr>
            <a:r>
              <a:rPr lang="en-US" altLang="en-US" sz="2400" dirty="0"/>
              <a:t>Performance</a:t>
            </a:r>
          </a:p>
          <a:p>
            <a:pPr lvl="1"/>
            <a:r>
              <a:rPr lang="en-US" altLang="en-US" sz="2000" dirty="0"/>
              <a:t>Localize operations to minimize sub-system communication</a:t>
            </a:r>
          </a:p>
          <a:p>
            <a:pPr>
              <a:lnSpc>
                <a:spcPct val="90000"/>
              </a:lnSpc>
            </a:pPr>
            <a:r>
              <a:rPr lang="en-US" altLang="en-US" sz="2400" dirty="0"/>
              <a:t>Security</a:t>
            </a:r>
          </a:p>
          <a:p>
            <a:pPr lvl="1"/>
            <a:r>
              <a:rPr lang="en-US" altLang="en-US" sz="2000" dirty="0"/>
              <a:t>Use a layered architecture with critical assets in inner layers</a:t>
            </a:r>
          </a:p>
          <a:p>
            <a:pPr>
              <a:lnSpc>
                <a:spcPct val="90000"/>
              </a:lnSpc>
            </a:pPr>
            <a:r>
              <a:rPr lang="en-US" altLang="en-US" sz="2400" dirty="0"/>
              <a:t>Safety</a:t>
            </a:r>
          </a:p>
          <a:p>
            <a:pPr lvl="1"/>
            <a:r>
              <a:rPr lang="en-US" altLang="en-US" sz="2000" dirty="0"/>
              <a:t>Isolate safety-critical components</a:t>
            </a:r>
          </a:p>
          <a:p>
            <a:pPr>
              <a:lnSpc>
                <a:spcPct val="90000"/>
              </a:lnSpc>
            </a:pPr>
            <a:r>
              <a:rPr lang="en-US" altLang="en-US" sz="2400" dirty="0"/>
              <a:t>Availability</a:t>
            </a:r>
          </a:p>
          <a:p>
            <a:pPr lvl="1"/>
            <a:r>
              <a:rPr lang="en-US" altLang="en-US" sz="2000" dirty="0"/>
              <a:t>Include redundant components in the architecture</a:t>
            </a:r>
          </a:p>
          <a:p>
            <a:pPr>
              <a:lnSpc>
                <a:spcPct val="90000"/>
              </a:lnSpc>
            </a:pPr>
            <a:r>
              <a:rPr lang="en-US" altLang="en-US" sz="2400" dirty="0"/>
              <a:t>Maintainability</a:t>
            </a:r>
          </a:p>
          <a:p>
            <a:pPr lvl="1"/>
            <a:r>
              <a:rPr lang="en-US" altLang="en-US" sz="2000" dirty="0"/>
              <a:t>Use fine-grain, self-contained components</a:t>
            </a:r>
          </a:p>
          <a:p>
            <a:endParaRPr lang="en-US" altLang="en-US" dirty="0" smtClean="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81577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More Architectural Attributes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pPr>
              <a:lnSpc>
                <a:spcPct val="90000"/>
              </a:lnSpc>
            </a:pPr>
            <a:r>
              <a:rPr lang="en-US" altLang="en-US" sz="2400" dirty="0" smtClean="0"/>
              <a:t>Testability</a:t>
            </a:r>
            <a:endParaRPr lang="en-US" altLang="en-US" sz="2400" dirty="0"/>
          </a:p>
          <a:p>
            <a:pPr lvl="1"/>
            <a:r>
              <a:rPr lang="en-US" altLang="en-US" sz="2000" dirty="0" smtClean="0"/>
              <a:t>Modularity of the system (?)</a:t>
            </a:r>
            <a:endParaRPr lang="en-US" altLang="en-US" sz="2000" dirty="0"/>
          </a:p>
          <a:p>
            <a:pPr>
              <a:lnSpc>
                <a:spcPct val="90000"/>
              </a:lnSpc>
            </a:pPr>
            <a:r>
              <a:rPr lang="en-US" altLang="en-US" sz="2400" dirty="0" smtClean="0"/>
              <a:t>Portability</a:t>
            </a:r>
            <a:endParaRPr lang="en-US" altLang="en-US" sz="2400" dirty="0"/>
          </a:p>
          <a:p>
            <a:pPr lvl="1"/>
            <a:r>
              <a:rPr lang="en-US" altLang="en-US" sz="2000" dirty="0" smtClean="0"/>
              <a:t>Use architecture which allows creation of different parts in different languages/technologies, use data-driven approaches, use interpreter architecture style… (?)</a:t>
            </a:r>
            <a:endParaRPr lang="en-US" altLang="en-US" sz="2000" dirty="0"/>
          </a:p>
          <a:p>
            <a:pPr>
              <a:lnSpc>
                <a:spcPct val="90000"/>
              </a:lnSpc>
            </a:pPr>
            <a:r>
              <a:rPr lang="en-US" altLang="en-US" sz="2400" dirty="0" smtClean="0"/>
              <a:t>Scalability</a:t>
            </a:r>
            <a:endParaRPr lang="en-US" altLang="en-US" sz="2400" dirty="0"/>
          </a:p>
          <a:p>
            <a:pPr lvl="1"/>
            <a:r>
              <a:rPr lang="en-US" altLang="en-US" sz="2000" dirty="0" smtClean="0"/>
              <a:t>Use service oriented architecture, use micro-services (?)</a:t>
            </a:r>
          </a:p>
          <a:p>
            <a:pPr>
              <a:lnSpc>
                <a:spcPct val="90000"/>
              </a:lnSpc>
            </a:pPr>
            <a:r>
              <a:rPr lang="en-US" altLang="en-US" sz="2400" dirty="0" smtClean="0"/>
              <a:t>…</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85145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Decisions based on Architectural Attributes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pPr>
              <a:lnSpc>
                <a:spcPct val="80000"/>
              </a:lnSpc>
            </a:pPr>
            <a:r>
              <a:rPr lang="en-US" altLang="en-US" sz="2400" dirty="0"/>
              <a:t>Trade off between attributes</a:t>
            </a:r>
          </a:p>
          <a:p>
            <a:pPr>
              <a:lnSpc>
                <a:spcPct val="80000"/>
              </a:lnSpc>
            </a:pPr>
            <a:r>
              <a:rPr lang="en-US" altLang="en-US" sz="2400" dirty="0"/>
              <a:t>Choose right architecture to reduce the risks</a:t>
            </a:r>
          </a:p>
          <a:p>
            <a:pPr>
              <a:lnSpc>
                <a:spcPct val="80000"/>
              </a:lnSpc>
            </a:pPr>
            <a:r>
              <a:rPr lang="en-US" altLang="en-US" sz="2400" dirty="0"/>
              <a:t>Impact of architecture on quality attributes</a:t>
            </a:r>
          </a:p>
          <a:p>
            <a:pPr>
              <a:lnSpc>
                <a:spcPct val="80000"/>
              </a:lnSpc>
            </a:pPr>
            <a:r>
              <a:rPr lang="en-US" altLang="en-US" sz="2400" dirty="0"/>
              <a:t>Trade off between space vs. time</a:t>
            </a:r>
          </a:p>
          <a:p>
            <a:pPr>
              <a:lnSpc>
                <a:spcPct val="80000"/>
              </a:lnSpc>
            </a:pPr>
            <a:r>
              <a:rPr lang="en-US" altLang="en-US" sz="2400" dirty="0"/>
              <a:t>Trade off between dependability and performance</a:t>
            </a:r>
          </a:p>
          <a:p>
            <a:pPr>
              <a:lnSpc>
                <a:spcPct val="80000"/>
              </a:lnSpc>
            </a:pPr>
            <a:r>
              <a:rPr lang="en-US" altLang="en-US" sz="2400" dirty="0"/>
              <a:t>Trade off between </a:t>
            </a:r>
            <a:r>
              <a:rPr lang="lt-LT" altLang="en-US" sz="2400" dirty="0" err="1" smtClean="0"/>
              <a:t>re</a:t>
            </a:r>
            <a:r>
              <a:rPr lang="en-US" altLang="en-US" sz="2400" dirty="0" smtClean="0"/>
              <a:t>liability </a:t>
            </a:r>
            <a:r>
              <a:rPr lang="en-US" altLang="en-US" sz="2400" dirty="0"/>
              <a:t>and performance</a:t>
            </a:r>
          </a:p>
          <a:p>
            <a:pPr>
              <a:lnSpc>
                <a:spcPct val="80000"/>
              </a:lnSpc>
            </a:pPr>
            <a:r>
              <a:rPr lang="en-US" altLang="en-US" sz="2400" dirty="0"/>
              <a:t>Required quality attributes are identified in requirement process.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416811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Other influential factors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pPr>
              <a:lnSpc>
                <a:spcPct val="80000"/>
              </a:lnSpc>
            </a:pPr>
            <a:r>
              <a:rPr lang="en-US" altLang="en-US" sz="2400" dirty="0"/>
              <a:t>Management - Schedule, budget, </a:t>
            </a:r>
            <a:r>
              <a:rPr lang="en-US" altLang="en-US" sz="2400" dirty="0" smtClean="0"/>
              <a:t>resource, … </a:t>
            </a:r>
          </a:p>
          <a:p>
            <a:pPr>
              <a:lnSpc>
                <a:spcPct val="80000"/>
              </a:lnSpc>
            </a:pPr>
            <a:r>
              <a:rPr lang="en-US" altLang="en-US" sz="2400" dirty="0"/>
              <a:t>Market - Feature, Time in </a:t>
            </a:r>
            <a:r>
              <a:rPr lang="en-US" altLang="en-US" sz="2400" dirty="0" smtClean="0"/>
              <a:t>market, …</a:t>
            </a:r>
          </a:p>
          <a:p>
            <a:pPr>
              <a:lnSpc>
                <a:spcPct val="80000"/>
              </a:lnSpc>
            </a:pPr>
            <a:r>
              <a:rPr lang="en-US" altLang="en-US" sz="2400" dirty="0"/>
              <a:t>Maintenance </a:t>
            </a:r>
            <a:r>
              <a:rPr lang="en-US" altLang="en-US" sz="2400" dirty="0" smtClean="0"/>
              <a:t>– Modifiability, …</a:t>
            </a:r>
          </a:p>
          <a:p>
            <a:pPr>
              <a:lnSpc>
                <a:spcPct val="80000"/>
              </a:lnSpc>
            </a:pPr>
            <a:r>
              <a:rPr lang="en-US" altLang="en-US" sz="2400" dirty="0"/>
              <a:t>Customer - </a:t>
            </a:r>
            <a:r>
              <a:rPr lang="en-US" altLang="en-US" sz="2400" dirty="0" smtClean="0"/>
              <a:t>Timing, Platform, …</a:t>
            </a:r>
          </a:p>
          <a:p>
            <a:pPr>
              <a:lnSpc>
                <a:spcPct val="80000"/>
              </a:lnSpc>
            </a:pPr>
            <a:r>
              <a:rPr lang="en-US" altLang="en-US" sz="2400" dirty="0"/>
              <a:t>End-user </a:t>
            </a:r>
            <a:r>
              <a:rPr lang="en-US" altLang="en-US" sz="2400" dirty="0" smtClean="0"/>
              <a:t>– Performance, Platform,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851715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Architecture design methods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US" altLang="en-US" sz="2400" dirty="0"/>
              <a:t>Structured-oriented Design</a:t>
            </a:r>
          </a:p>
          <a:p>
            <a:r>
              <a:rPr lang="en-US" altLang="en-US" sz="2400" dirty="0"/>
              <a:t>Object-oriented Design</a:t>
            </a:r>
          </a:p>
          <a:p>
            <a:r>
              <a:rPr lang="en-US" altLang="en-US" sz="2400" dirty="0"/>
              <a:t>Component-oriented Design</a:t>
            </a:r>
          </a:p>
          <a:p>
            <a:r>
              <a:rPr lang="en-US" altLang="en-US" sz="2400" dirty="0"/>
              <a:t>Service-oriented Design</a:t>
            </a:r>
          </a:p>
          <a:p>
            <a:r>
              <a:rPr lang="en-US" altLang="en-US" sz="2400" dirty="0"/>
              <a:t>Aspect-oriented Design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741689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Architectural views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4083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3200" dirty="0"/>
              <a:t>Architectural Design</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pic>
        <p:nvPicPr>
          <p:cNvPr id="2" name="Picture 1"/>
          <p:cNvPicPr>
            <a:picLocks noChangeAspect="1"/>
          </p:cNvPicPr>
          <p:nvPr/>
        </p:nvPicPr>
        <p:blipFill>
          <a:blip r:embed="rId4"/>
          <a:stretch>
            <a:fillRect/>
          </a:stretch>
        </p:blipFill>
        <p:spPr>
          <a:xfrm>
            <a:off x="1738312" y="1609725"/>
            <a:ext cx="5667375" cy="3638550"/>
          </a:xfrm>
          <a:prstGeom prst="rect">
            <a:avLst/>
          </a:prstGeom>
        </p:spPr>
      </p:pic>
      <p:sp>
        <p:nvSpPr>
          <p:cNvPr id="5" name="TextBox 4"/>
          <p:cNvSpPr txBox="1"/>
          <p:nvPr/>
        </p:nvSpPr>
        <p:spPr>
          <a:xfrm>
            <a:off x="1687606" y="5345205"/>
            <a:ext cx="4112408" cy="369332"/>
          </a:xfrm>
          <a:prstGeom prst="rect">
            <a:avLst/>
          </a:prstGeom>
          <a:noFill/>
        </p:spPr>
        <p:txBody>
          <a:bodyPr wrap="none" rtlCol="0">
            <a:spAutoFit/>
          </a:bodyPr>
          <a:lstStyle/>
          <a:p>
            <a:r>
              <a:rPr lang="en-US" dirty="0" smtClean="0"/>
              <a:t>Architectural styles and their combination</a:t>
            </a:r>
            <a:endParaRPr lang="en-US" dirty="0"/>
          </a:p>
        </p:txBody>
      </p:sp>
    </p:spTree>
    <p:extLst>
      <p:ext uri="{BB962C8B-B14F-4D97-AF65-F5344CB8AC3E}">
        <p14:creationId xmlns:p14="http://schemas.microsoft.com/office/powerpoint/2010/main" val="4241510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Architectural views</a:t>
            </a:r>
          </a:p>
        </p:txBody>
      </p:sp>
      <p:sp>
        <p:nvSpPr>
          <p:cNvPr id="3" name="Text Placeholder 2"/>
          <p:cNvSpPr>
            <a:spLocks noGrp="1"/>
          </p:cNvSpPr>
          <p:nvPr>
            <p:ph type="body" sz="quarter" idx="12"/>
          </p:nvPr>
        </p:nvSpPr>
        <p:spPr>
          <a:xfrm>
            <a:off x="457200" y="1546411"/>
            <a:ext cx="8572498" cy="4255995"/>
          </a:xfrm>
        </p:spPr>
        <p:txBody>
          <a:bodyPr/>
          <a:lstStyle/>
          <a:p>
            <a:r>
              <a:rPr lang="en-US" sz="2400" dirty="0"/>
              <a:t>What views or perspectives are useful when designing and documenting a system’s architecture?</a:t>
            </a:r>
            <a:endParaRPr lang="en-GB" sz="2400" dirty="0"/>
          </a:p>
          <a:p>
            <a:r>
              <a:rPr lang="en-US" sz="2400" dirty="0"/>
              <a:t>What notations should be used for describing architectural models?</a:t>
            </a:r>
          </a:p>
          <a:p>
            <a:r>
              <a:rPr lang="en-US" sz="2400" dirty="0"/>
              <a:t>Each architectural model only shows one view or perspective of the system. </a:t>
            </a:r>
          </a:p>
          <a:p>
            <a:pPr lvl="1"/>
            <a:r>
              <a:rPr lang="en-US" dirty="0"/>
              <a:t>It might show how a system is decomposed into modules, how the run-time processes interact or the different ways in which system components are distributed across a network. For both design and documentation, you usually need to present multiple views of the software architecture.</a:t>
            </a:r>
            <a:endParaRPr lang="en-GB"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03322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4+1 Architectural view model</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80" y="1315916"/>
            <a:ext cx="6743700" cy="4419600"/>
          </a:xfrm>
          <a:prstGeom prst="rect">
            <a:avLst/>
          </a:prstGeom>
        </p:spPr>
      </p:pic>
    </p:spTree>
    <p:extLst>
      <p:ext uri="{BB962C8B-B14F-4D97-AF65-F5344CB8AC3E}">
        <p14:creationId xmlns:p14="http://schemas.microsoft.com/office/powerpoint/2010/main" val="868237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4+1 Architectural view model</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5" name="Text Placeholder 2"/>
          <p:cNvSpPr>
            <a:spLocks noGrp="1"/>
          </p:cNvSpPr>
          <p:nvPr>
            <p:ph type="body" sz="quarter" idx="12"/>
          </p:nvPr>
        </p:nvSpPr>
        <p:spPr>
          <a:xfrm>
            <a:off x="536334" y="1652954"/>
            <a:ext cx="7965828" cy="4573035"/>
          </a:xfrm>
        </p:spPr>
        <p:txBody>
          <a:bodyPr/>
          <a:lstStyle/>
          <a:p>
            <a:r>
              <a:rPr lang="en-US" sz="1600" b="1" i="1" dirty="0"/>
              <a:t>Development view</a:t>
            </a:r>
            <a:r>
              <a:rPr lang="en-US" sz="1600" dirty="0"/>
              <a:t>: </a:t>
            </a:r>
            <a:r>
              <a:rPr lang="en-US" sz="1600" dirty="0" smtClean="0"/>
              <a:t>illustrates </a:t>
            </a:r>
            <a:r>
              <a:rPr lang="en-US" sz="1600" dirty="0"/>
              <a:t>a system from a programmer's perspective and is concerned with software management. </a:t>
            </a:r>
            <a:r>
              <a:rPr lang="en-US" sz="1600" dirty="0" smtClean="0"/>
              <a:t>It </a:t>
            </a:r>
            <a:r>
              <a:rPr lang="en-US" sz="1600" dirty="0"/>
              <a:t>uses the UML </a:t>
            </a:r>
            <a:r>
              <a:rPr lang="en-US" sz="1600" b="1" dirty="0"/>
              <a:t>Component </a:t>
            </a:r>
            <a:r>
              <a:rPr lang="en-US" sz="1600" b="1" dirty="0" smtClean="0"/>
              <a:t>diagram </a:t>
            </a:r>
            <a:r>
              <a:rPr lang="en-US" sz="1600" dirty="0" smtClean="0"/>
              <a:t>as well as </a:t>
            </a:r>
            <a:r>
              <a:rPr lang="en-US" sz="1600" b="1" dirty="0" smtClean="0"/>
              <a:t>Package diagram</a:t>
            </a:r>
            <a:r>
              <a:rPr lang="en-US" sz="1600" dirty="0"/>
              <a:t> to describe system components. </a:t>
            </a:r>
            <a:endParaRPr lang="en-US" sz="1600" dirty="0" smtClean="0"/>
          </a:p>
          <a:p>
            <a:r>
              <a:rPr lang="en-US" sz="1600" b="1" i="1" dirty="0" smtClean="0"/>
              <a:t>Logical </a:t>
            </a:r>
            <a:r>
              <a:rPr lang="en-US" sz="1600" b="1" i="1" dirty="0"/>
              <a:t>view</a:t>
            </a:r>
            <a:r>
              <a:rPr lang="en-US" sz="1600" dirty="0"/>
              <a:t>: </a:t>
            </a:r>
            <a:r>
              <a:rPr lang="en-US" sz="1600" dirty="0" smtClean="0"/>
              <a:t>concerned </a:t>
            </a:r>
            <a:r>
              <a:rPr lang="en-US" sz="1600" dirty="0"/>
              <a:t>with the functionality that the system provides to end-users. </a:t>
            </a:r>
            <a:r>
              <a:rPr lang="en-US" sz="1600" dirty="0" smtClean="0"/>
              <a:t>It includes,</a:t>
            </a:r>
            <a:r>
              <a:rPr lang="en-US" sz="1600" dirty="0"/>
              <a:t> </a:t>
            </a:r>
            <a:r>
              <a:rPr lang="en-US" sz="1600" b="1" dirty="0"/>
              <a:t>class diagrams</a:t>
            </a:r>
            <a:r>
              <a:rPr lang="en-US" sz="1600" dirty="0"/>
              <a:t>, and </a:t>
            </a:r>
            <a:r>
              <a:rPr lang="en-US" sz="1600" b="1" dirty="0"/>
              <a:t>state diagrams</a:t>
            </a:r>
            <a:r>
              <a:rPr lang="en-US" sz="1600" dirty="0" smtClean="0"/>
              <a:t>.</a:t>
            </a:r>
            <a:endParaRPr lang="en-US" sz="1600" dirty="0"/>
          </a:p>
          <a:p>
            <a:r>
              <a:rPr lang="en-US" sz="1600" b="1" i="1" dirty="0"/>
              <a:t>Physical view</a:t>
            </a:r>
            <a:r>
              <a:rPr lang="en-US" sz="1600" dirty="0"/>
              <a:t>: </a:t>
            </a:r>
            <a:r>
              <a:rPr lang="en-US" sz="1600" dirty="0" smtClean="0"/>
              <a:t>depicts </a:t>
            </a:r>
            <a:r>
              <a:rPr lang="en-US" sz="1600" dirty="0"/>
              <a:t>the system from a system engineer's point of view. </a:t>
            </a:r>
            <a:r>
              <a:rPr lang="en-US" sz="1600" b="1" dirty="0" smtClean="0"/>
              <a:t>Deployment diagram </a:t>
            </a:r>
            <a:r>
              <a:rPr lang="en-US" sz="1600" dirty="0" smtClean="0"/>
              <a:t>usually is used </a:t>
            </a:r>
            <a:r>
              <a:rPr lang="en-US" sz="1600" dirty="0"/>
              <a:t>to represent the physical </a:t>
            </a:r>
            <a:r>
              <a:rPr lang="en-US" sz="1600" dirty="0" smtClean="0"/>
              <a:t>view.</a:t>
            </a:r>
            <a:endParaRPr lang="en-US" sz="1600" dirty="0"/>
          </a:p>
          <a:p>
            <a:r>
              <a:rPr lang="en-US" sz="1600" b="1" i="1" dirty="0"/>
              <a:t>Process view</a:t>
            </a:r>
            <a:r>
              <a:rPr lang="en-US" sz="1600" dirty="0"/>
              <a:t>: </a:t>
            </a:r>
            <a:r>
              <a:rPr lang="en-US" sz="1600" dirty="0" smtClean="0"/>
              <a:t>deals </a:t>
            </a:r>
            <a:r>
              <a:rPr lang="en-US" sz="1600" dirty="0"/>
              <a:t>with the dynamic aspects of the system, explains the system processes and how they communicate, and focuses on the runtime behavior of the system. </a:t>
            </a:r>
            <a:r>
              <a:rPr lang="en-US" sz="1600" dirty="0" smtClean="0"/>
              <a:t>It includes the</a:t>
            </a:r>
            <a:r>
              <a:rPr lang="en-US" sz="1600" dirty="0"/>
              <a:t> </a:t>
            </a:r>
            <a:r>
              <a:rPr lang="en-US" sz="1600" b="1" dirty="0"/>
              <a:t>activity diagram</a:t>
            </a:r>
            <a:r>
              <a:rPr lang="en-US" sz="1600" dirty="0" smtClean="0"/>
              <a:t>.</a:t>
            </a:r>
            <a:endParaRPr lang="en-US" sz="1600" dirty="0"/>
          </a:p>
          <a:p>
            <a:r>
              <a:rPr lang="en-US" sz="1600" b="1" i="1" dirty="0"/>
              <a:t>Scenarios</a:t>
            </a:r>
            <a:r>
              <a:rPr lang="en-US" sz="1600" dirty="0"/>
              <a:t>: </a:t>
            </a:r>
            <a:r>
              <a:rPr lang="en-US" sz="1600" dirty="0" smtClean="0"/>
              <a:t>a </a:t>
            </a:r>
            <a:r>
              <a:rPr lang="en-US" sz="1600" dirty="0"/>
              <a:t>small set of </a:t>
            </a:r>
            <a:r>
              <a:rPr lang="en-US" sz="1600" b="1" dirty="0"/>
              <a:t>use cases</a:t>
            </a:r>
            <a:r>
              <a:rPr lang="en-US" sz="1600" dirty="0"/>
              <a:t>, or scenarios, which become a fifth view. The scenarios describe sequences of interactions between objects and between processes. </a:t>
            </a:r>
            <a:r>
              <a:rPr lang="en-US" sz="1600" dirty="0" smtClean="0"/>
              <a:t>This </a:t>
            </a:r>
            <a:r>
              <a:rPr lang="en-US" sz="1600" dirty="0"/>
              <a:t>view is also known as the </a:t>
            </a:r>
            <a:r>
              <a:rPr lang="en-US" sz="1600" b="1" dirty="0"/>
              <a:t>use case view</a:t>
            </a:r>
            <a:r>
              <a:rPr lang="en-US" sz="1600" dirty="0"/>
              <a:t>.</a:t>
            </a:r>
          </a:p>
        </p:txBody>
      </p:sp>
    </p:spTree>
    <p:extLst>
      <p:ext uri="{BB962C8B-B14F-4D97-AF65-F5344CB8AC3E}">
        <p14:creationId xmlns:p14="http://schemas.microsoft.com/office/powerpoint/2010/main" val="42840481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smtClean="0"/>
              <a:t>Architectural styles/patterns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135383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Architectural patterns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Patterns are a means of representing, sharing and reusing knowledge.</a:t>
            </a:r>
          </a:p>
          <a:p>
            <a:r>
              <a:rPr lang="en-US" dirty="0"/>
              <a:t>An architectural pattern is a stylized description of </a:t>
            </a:r>
            <a:r>
              <a:rPr lang="en-US" dirty="0" smtClean="0"/>
              <a:t>reusable </a:t>
            </a:r>
            <a:r>
              <a:rPr lang="en-US" dirty="0"/>
              <a:t>design </a:t>
            </a:r>
            <a:r>
              <a:rPr lang="en-US" dirty="0" smtClean="0"/>
              <a:t>solution to commonly occurring problem, </a:t>
            </a:r>
            <a:r>
              <a:rPr lang="en-US" dirty="0"/>
              <a:t>which has been tried and tested in different environments</a:t>
            </a:r>
            <a:r>
              <a:rPr lang="en-US" dirty="0" smtClean="0"/>
              <a:t>.</a:t>
            </a:r>
          </a:p>
          <a:p>
            <a:r>
              <a:rPr lang="en-US" dirty="0"/>
              <a:t>Architectural patterns are similar to software design </a:t>
            </a:r>
            <a:r>
              <a:rPr lang="en-US" dirty="0" smtClean="0"/>
              <a:t>patterns </a:t>
            </a:r>
            <a:r>
              <a:rPr lang="en-US" dirty="0"/>
              <a:t>but have a broader scope.</a:t>
            </a:r>
          </a:p>
          <a:p>
            <a:r>
              <a:rPr lang="en-US" dirty="0"/>
              <a:t>Patterns should include information about when they are and when the are not useful.</a:t>
            </a:r>
          </a:p>
          <a:p>
            <a:r>
              <a:rPr lang="en-US" dirty="0"/>
              <a:t>Patterns may be represented using tabular and graphical descriptions.</a:t>
            </a:r>
          </a:p>
        </p:txBody>
      </p:sp>
    </p:spTree>
    <p:extLst>
      <p:ext uri="{BB962C8B-B14F-4D97-AF65-F5344CB8AC3E}">
        <p14:creationId xmlns:p14="http://schemas.microsoft.com/office/powerpoint/2010/main" val="1013552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Combining Architectural patterns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architecture of a software system is almost never limited to a single architectural style, but is often a combination of architectural styles that make up the complete system</a:t>
            </a:r>
            <a:r>
              <a:rPr lang="en-US" dirty="0" smtClean="0"/>
              <a:t>.</a:t>
            </a:r>
          </a:p>
          <a:p>
            <a:r>
              <a:rPr lang="en-US" dirty="0"/>
              <a:t>For example, you might have a SOA design composed of services developed using a layered architecture approach and an object-oriented architecture style</a:t>
            </a:r>
            <a:r>
              <a:rPr lang="en-US" dirty="0" smtClean="0"/>
              <a:t>.</a:t>
            </a:r>
          </a:p>
          <a:p>
            <a:r>
              <a:rPr lang="en-US" dirty="0"/>
              <a:t>A combination of architecture styles is also useful if you are building a public facing Web application, where you can achieve effective separation of concerns by using the layered architecture style. </a:t>
            </a:r>
            <a:endParaRPr lang="en-US" dirty="0" smtClean="0"/>
          </a:p>
          <a:p>
            <a:r>
              <a:rPr lang="en-US" dirty="0" smtClean="0"/>
              <a:t>Most Engines (like Game Engines) use at least several architectural patterns.</a:t>
            </a:r>
          </a:p>
          <a:p>
            <a:endParaRPr lang="en-US" sz="2000" dirty="0"/>
          </a:p>
        </p:txBody>
      </p:sp>
    </p:spTree>
    <p:extLst>
      <p:ext uri="{BB962C8B-B14F-4D97-AF65-F5344CB8AC3E}">
        <p14:creationId xmlns:p14="http://schemas.microsoft.com/office/powerpoint/2010/main" val="3414060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List of common architectural </a:t>
            </a:r>
            <a:br>
              <a:rPr lang="en-US" dirty="0" smtClean="0"/>
            </a:br>
            <a:r>
              <a:rPr lang="en-US" dirty="0" smtClean="0"/>
              <a:t>patterns/styles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876832"/>
            <a:ext cx="4545623" cy="4026360"/>
          </a:xfrm>
        </p:spPr>
        <p:txBody>
          <a:bodyPr/>
          <a:lstStyle/>
          <a:p>
            <a:pPr>
              <a:lnSpc>
                <a:spcPct val="80000"/>
              </a:lnSpc>
            </a:pPr>
            <a:r>
              <a:rPr lang="en-US" altLang="en-US" dirty="0" smtClean="0"/>
              <a:t>Pipes and filters</a:t>
            </a:r>
            <a:endParaRPr lang="en-US" altLang="en-US" dirty="0"/>
          </a:p>
          <a:p>
            <a:pPr>
              <a:lnSpc>
                <a:spcPct val="80000"/>
              </a:lnSpc>
            </a:pPr>
            <a:r>
              <a:rPr lang="lt-LT" altLang="en-US" dirty="0" smtClean="0"/>
              <a:t>N-</a:t>
            </a:r>
            <a:r>
              <a:rPr lang="en-US" altLang="en-US" dirty="0" smtClean="0"/>
              <a:t>Layered</a:t>
            </a:r>
            <a:r>
              <a:rPr lang="lt-LT" altLang="en-US" dirty="0" smtClean="0"/>
              <a:t> / N-</a:t>
            </a:r>
            <a:r>
              <a:rPr lang="lt-LT" altLang="en-US" dirty="0" err="1" smtClean="0"/>
              <a:t>Tiered</a:t>
            </a:r>
            <a:endParaRPr lang="en-US" altLang="en-US" dirty="0"/>
          </a:p>
          <a:p>
            <a:pPr>
              <a:lnSpc>
                <a:spcPct val="80000"/>
              </a:lnSpc>
            </a:pPr>
            <a:r>
              <a:rPr lang="en-US" altLang="en-US" dirty="0" smtClean="0"/>
              <a:t>Repository / Data Centered</a:t>
            </a:r>
            <a:endParaRPr lang="en-US" altLang="en-US" dirty="0"/>
          </a:p>
          <a:p>
            <a:pPr>
              <a:lnSpc>
                <a:spcPct val="80000"/>
              </a:lnSpc>
            </a:pPr>
            <a:r>
              <a:rPr lang="en-US" altLang="en-US" dirty="0"/>
              <a:t>Interpreter </a:t>
            </a:r>
            <a:r>
              <a:rPr lang="en-US" altLang="en-US" dirty="0" smtClean="0"/>
              <a:t>/ Virtual Machine</a:t>
            </a:r>
            <a:endParaRPr lang="en-US" altLang="en-US" dirty="0"/>
          </a:p>
          <a:p>
            <a:pPr>
              <a:lnSpc>
                <a:spcPct val="80000"/>
              </a:lnSpc>
            </a:pPr>
            <a:r>
              <a:rPr lang="en-US" altLang="en-US" dirty="0" smtClean="0"/>
              <a:t>Event-bus / Message-bus</a:t>
            </a:r>
          </a:p>
          <a:p>
            <a:pPr>
              <a:lnSpc>
                <a:spcPct val="80000"/>
              </a:lnSpc>
            </a:pPr>
            <a:r>
              <a:rPr lang="en-US" altLang="en-US" dirty="0" smtClean="0"/>
              <a:t>Broker</a:t>
            </a:r>
          </a:p>
        </p:txBody>
      </p:sp>
      <p:sp>
        <p:nvSpPr>
          <p:cNvPr id="5" name="Text Placeholder 2"/>
          <p:cNvSpPr txBox="1">
            <a:spLocks/>
          </p:cNvSpPr>
          <p:nvPr/>
        </p:nvSpPr>
        <p:spPr>
          <a:xfrm>
            <a:off x="4279526" y="1876832"/>
            <a:ext cx="4996962" cy="4026360"/>
          </a:xfrm>
          <a:prstGeom prst="rect">
            <a:avLst/>
          </a:prstGeom>
        </p:spPr>
        <p:txBody>
          <a:bodyPr/>
          <a:lstStyle>
            <a:lvl1pPr marL="114300" indent="-342900" algn="l" defTabSz="914400" rtl="0" eaLnBrk="1" latinLnBrk="0" hangingPunct="1">
              <a:lnSpc>
                <a:spcPct val="100000"/>
              </a:lnSpc>
              <a:spcBef>
                <a:spcPts val="1000"/>
              </a:spcBef>
              <a:buFont typeface="Arial" charset="0"/>
              <a:buChar char="•"/>
              <a:defRPr sz="2000" b="0" kern="1200" baseline="0">
                <a:solidFill>
                  <a:srgbClr val="0B2242"/>
                </a:solidFill>
                <a:latin typeface="Arial"/>
                <a:ea typeface="+mn-ea"/>
                <a:cs typeface="Arial"/>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US" altLang="en-US" dirty="0"/>
              <a:t>Service Oriented Architecture (SOA</a:t>
            </a:r>
            <a:r>
              <a:rPr lang="en-US" altLang="en-US" dirty="0" smtClean="0"/>
              <a:t>)</a:t>
            </a:r>
            <a:endParaRPr lang="en-US" altLang="en-US" dirty="0"/>
          </a:p>
          <a:p>
            <a:pPr>
              <a:lnSpc>
                <a:spcPct val="80000"/>
              </a:lnSpc>
            </a:pPr>
            <a:r>
              <a:rPr lang="en-US" altLang="en-US" dirty="0" smtClean="0"/>
              <a:t>Micro-services</a:t>
            </a:r>
            <a:endParaRPr lang="en-US" altLang="en-US" dirty="0"/>
          </a:p>
          <a:p>
            <a:pPr>
              <a:lnSpc>
                <a:spcPct val="80000"/>
              </a:lnSpc>
            </a:pPr>
            <a:r>
              <a:rPr lang="en-US" altLang="en-US" dirty="0" smtClean="0"/>
              <a:t>Peer-to-peer</a:t>
            </a:r>
          </a:p>
          <a:p>
            <a:pPr>
              <a:lnSpc>
                <a:spcPct val="80000"/>
              </a:lnSpc>
            </a:pPr>
            <a:r>
              <a:rPr lang="en-US" altLang="en-US" dirty="0" smtClean="0"/>
              <a:t>Client/Server</a:t>
            </a:r>
          </a:p>
          <a:p>
            <a:pPr>
              <a:lnSpc>
                <a:spcPct val="80000"/>
              </a:lnSpc>
            </a:pPr>
            <a:r>
              <a:rPr lang="en-US" altLang="en-US" dirty="0" smtClean="0"/>
              <a:t>Component-based</a:t>
            </a:r>
            <a:endParaRPr lang="lt-LT" altLang="en-US" dirty="0" smtClean="0"/>
          </a:p>
          <a:p>
            <a:pPr>
              <a:lnSpc>
                <a:spcPct val="80000"/>
              </a:lnSpc>
            </a:pPr>
            <a:r>
              <a:rPr lang="en-US" altLang="en-US" dirty="0"/>
              <a:t>MVC</a:t>
            </a:r>
          </a:p>
          <a:p>
            <a:pPr>
              <a:lnSpc>
                <a:spcPct val="80000"/>
              </a:lnSpc>
            </a:pPr>
            <a:endParaRPr lang="en-US" altLang="en-US" dirty="0" smtClean="0"/>
          </a:p>
        </p:txBody>
      </p:sp>
    </p:spTree>
    <p:extLst>
      <p:ext uri="{BB962C8B-B14F-4D97-AF65-F5344CB8AC3E}">
        <p14:creationId xmlns:p14="http://schemas.microsoft.com/office/powerpoint/2010/main" val="101821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Layered </a:t>
            </a:r>
            <a:r>
              <a:rPr lang="en-US" dirty="0" smtClean="0"/>
              <a:t>architecture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3232260104"/>
              </p:ext>
            </p:extLst>
          </p:nvPr>
        </p:nvGraphicFramePr>
        <p:xfrm>
          <a:off x="611451" y="1392597"/>
          <a:ext cx="7190386" cy="4795520"/>
        </p:xfrm>
        <a:graphic>
          <a:graphicData uri="http://schemas.openxmlformats.org/drawingml/2006/table">
            <a:tbl>
              <a:tblPr firstRow="1" bandRow="1">
                <a:tableStyleId>{5C22544A-7EE6-4342-B048-85BDC9FD1C3A}</a:tableStyleId>
              </a:tblPr>
              <a:tblGrid>
                <a:gridCol w="1961618"/>
                <a:gridCol w="5228768"/>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Layered </a:t>
                      </a:r>
                      <a:r>
                        <a:rPr lang="en-GB" sz="1400" b="1" dirty="0" smtClean="0">
                          <a:solidFill>
                            <a:srgbClr val="000000"/>
                          </a:solidFill>
                          <a:latin typeface="Helvetica"/>
                          <a:ea typeface="Times New Roman"/>
                          <a:cs typeface="Helvetica"/>
                        </a:rPr>
                        <a:t>architecture</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Organizes the system into layers with related functionality associated with each layer. A layer provides services to the layer above it so the lowest-level layers represent core services that are likely to be used throughout the system. See Figure </a:t>
                      </a:r>
                      <a:r>
                        <a:rPr lang="en-GB" sz="1400" dirty="0" smtClean="0">
                          <a:solidFill>
                            <a:srgbClr val="000000"/>
                          </a:solidFill>
                          <a:latin typeface="Helvetica"/>
                          <a:ea typeface="Times New Roman"/>
                          <a:cs typeface="Helvetica"/>
                        </a:rPr>
                        <a:t>in the next</a:t>
                      </a:r>
                      <a:r>
                        <a:rPr lang="en-GB" sz="1400" baseline="0" dirty="0" smtClean="0">
                          <a:solidFill>
                            <a:srgbClr val="000000"/>
                          </a:solidFill>
                          <a:latin typeface="Helvetica"/>
                          <a:ea typeface="Times New Roman"/>
                          <a:cs typeface="Helvetica"/>
                        </a:rPr>
                        <a:t> slide.</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Any application may consist</a:t>
                      </a:r>
                      <a:r>
                        <a:rPr lang="en-GB" sz="1400" baseline="0" dirty="0" smtClean="0">
                          <a:solidFill>
                            <a:srgbClr val="000000"/>
                          </a:solidFill>
                          <a:latin typeface="Helvetica"/>
                          <a:ea typeface="Times New Roman"/>
                          <a:cs typeface="Helvetica"/>
                        </a:rPr>
                        <a:t> of separate logical layers.</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Used when building new facilities on top of existing systems; when the development is spread across several teams with each team responsibility for a layer of functionality; when there is a requirement for multi-level security.</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Allows replacement of entire layers so long as the interface is maintained. Redundant facilities (e.g., authentication) can be provided in each layer to increase the dependability of the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p>
                  </a:txBody>
                  <a:tcPr marL="68580" marR="68580" marT="0" marB="0"/>
                </a:tc>
                <a:tc>
                  <a:txBody>
                    <a:bodyPr/>
                    <a:lstStyle/>
                    <a:p>
                      <a:pPr algn="l">
                        <a:spcAft>
                          <a:spcPts val="0"/>
                        </a:spcAft>
                        <a:tabLst>
                          <a:tab pos="342900" algn="l"/>
                          <a:tab pos="685800" algn="l"/>
                          <a:tab pos="1028700" algn="l"/>
                        </a:tabLst>
                      </a:pPr>
                      <a:r>
                        <a:rPr lang="en-GB" sz="1400" dirty="0">
                          <a:solidFill>
                            <a:srgbClr val="000000"/>
                          </a:solidFill>
                          <a:latin typeface="Helvetica"/>
                          <a:ea typeface="Times New Roman"/>
                          <a:cs typeface="Helvetica"/>
                        </a:rPr>
                        <a:t>In practice, providing a clean separation between layers is often difficult and a high-level layer may have to interact directly with lower-level layers rather than through the layer immediately below it. Performance can be a problem because of multiple levels of interpretation of a service request as it is processed at each layer</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749507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3" name="Text Placeholder 2"/>
          <p:cNvSpPr>
            <a:spLocks noGrp="1"/>
          </p:cNvSpPr>
          <p:nvPr>
            <p:ph type="body" sz="quarter" idx="14"/>
          </p:nvPr>
        </p:nvSpPr>
        <p:spPr/>
        <p:txBody>
          <a:bodyPr/>
          <a:lstStyle/>
          <a:p>
            <a:r>
              <a:rPr lang="lt-LT" dirty="0" smtClean="0"/>
              <a:t>L</a:t>
            </a:r>
            <a:r>
              <a:rPr lang="en-US" dirty="0" err="1" smtClean="0"/>
              <a:t>ayered</a:t>
            </a:r>
            <a:r>
              <a:rPr lang="en-US" dirty="0" smtClean="0"/>
              <a:t> architecture</a:t>
            </a:r>
            <a:r>
              <a:rPr lang="lt-LT" dirty="0" smtClean="0"/>
              <a:t> (</a:t>
            </a:r>
            <a:r>
              <a:rPr lang="lt-LT" dirty="0" err="1" smtClean="0"/>
              <a:t>an</a:t>
            </a:r>
            <a:r>
              <a:rPr lang="lt-LT" dirty="0" smtClean="0"/>
              <a:t> </a:t>
            </a:r>
            <a:r>
              <a:rPr lang="lt-LT" dirty="0" err="1" smtClean="0"/>
              <a:t>example</a:t>
            </a:r>
            <a:r>
              <a:rPr lang="lt-LT" dirty="0" smtClean="0"/>
              <a:t>)</a:t>
            </a:r>
            <a:endParaRPr lang="en-US" dirty="0"/>
          </a:p>
        </p:txBody>
      </p:sp>
      <p:pic>
        <p:nvPicPr>
          <p:cNvPr id="7" name="Content Placeholder 3" descr="6.6 LayeredArch.eps"/>
          <p:cNvPicPr>
            <a:picLocks noChangeAspect="1"/>
          </p:cNvPicPr>
          <p:nvPr/>
        </p:nvPicPr>
        <p:blipFill>
          <a:blip r:embed="rId3"/>
          <a:srcRect l="-16082" r="-16082"/>
          <a:stretch>
            <a:fillRect/>
          </a:stretch>
        </p:blipFill>
        <p:spPr>
          <a:xfrm>
            <a:off x="740945" y="1600200"/>
            <a:ext cx="7271456" cy="3999021"/>
          </a:xfrm>
          <a:prstGeom prst="rect">
            <a:avLst/>
          </a:prstGeom>
        </p:spPr>
      </p:pic>
    </p:spTree>
    <p:extLst>
      <p:ext uri="{BB962C8B-B14F-4D97-AF65-F5344CB8AC3E}">
        <p14:creationId xmlns:p14="http://schemas.microsoft.com/office/powerpoint/2010/main" val="2505027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Benefits of the </a:t>
            </a:r>
            <a:br>
              <a:rPr lang="en-US" dirty="0" smtClean="0"/>
            </a:br>
            <a:r>
              <a:rPr lang="en-US" dirty="0" smtClean="0"/>
              <a:t>layered architecture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369532"/>
            <a:ext cx="8572498" cy="4026360"/>
          </a:xfrm>
        </p:spPr>
        <p:txBody>
          <a:bodyPr/>
          <a:lstStyle/>
          <a:p>
            <a:r>
              <a:rPr lang="en-US" sz="1600" b="1" dirty="0"/>
              <a:t>Abstraction</a:t>
            </a:r>
            <a:r>
              <a:rPr lang="en-US" sz="1600" dirty="0"/>
              <a:t>. Layers allow changes to be made at the abstract level. You can increase or decrease the level of abstraction you use in each layer of the hierarchical stack.</a:t>
            </a:r>
          </a:p>
          <a:p>
            <a:r>
              <a:rPr lang="en-US" sz="1600" b="1" dirty="0"/>
              <a:t>Isolation</a:t>
            </a:r>
            <a:r>
              <a:rPr lang="en-US" sz="1600" dirty="0"/>
              <a:t>. Allows you to isolate technology upgrades to individual layers in order to reduce risk and minimize impact on the overall system.</a:t>
            </a:r>
          </a:p>
          <a:p>
            <a:r>
              <a:rPr lang="en-US" sz="1600" b="1" dirty="0"/>
              <a:t>Manageability</a:t>
            </a:r>
            <a:r>
              <a:rPr lang="en-US" sz="1600" dirty="0"/>
              <a:t>. Separation of core concerns helps to identify dependencies, and organizes the code into more manageable sections.</a:t>
            </a:r>
          </a:p>
          <a:p>
            <a:r>
              <a:rPr lang="en-US" sz="1600" b="1" dirty="0"/>
              <a:t>Performance</a:t>
            </a:r>
            <a:r>
              <a:rPr lang="en-US" sz="1600" dirty="0"/>
              <a:t>. Distributing the layers over multiple physical tiers can improve scalability, fault tolerance, and performance.</a:t>
            </a:r>
          </a:p>
          <a:p>
            <a:r>
              <a:rPr lang="en-US" sz="1600" b="1" dirty="0"/>
              <a:t>Reusability</a:t>
            </a:r>
            <a:r>
              <a:rPr lang="en-US" sz="1600" dirty="0"/>
              <a:t>. Roles promote reusability. For example, in MVC, the Controller can often be reused with other compatible Views in order to provide a role specific or a user-customized view on to the same data and functionality</a:t>
            </a:r>
            <a:r>
              <a:rPr lang="en-US" sz="1600" dirty="0" smtClean="0"/>
              <a:t>.</a:t>
            </a:r>
            <a:endParaRPr lang="lt-LT" sz="1600" dirty="0" smtClean="0"/>
          </a:p>
          <a:p>
            <a:r>
              <a:rPr lang="en-US" sz="1600" b="1" dirty="0"/>
              <a:t>Separation of concerns</a:t>
            </a:r>
            <a:r>
              <a:rPr lang="en-US" sz="1600" dirty="0" smtClean="0"/>
              <a:t>.</a:t>
            </a:r>
            <a:r>
              <a:rPr lang="lt-LT" sz="1600" dirty="0" smtClean="0"/>
              <a:t> It </a:t>
            </a:r>
            <a:r>
              <a:rPr lang="en-US" sz="1600" dirty="0" smtClean="0"/>
              <a:t>is </a:t>
            </a:r>
            <a:r>
              <a:rPr lang="en-US" sz="1600" dirty="0"/>
              <a:t>a key component of building layered applications</a:t>
            </a:r>
            <a:r>
              <a:rPr lang="en-US" sz="1600" dirty="0" smtClean="0"/>
              <a:t>.</a:t>
            </a:r>
            <a:r>
              <a:rPr lang="lt-LT" sz="1600" dirty="0" smtClean="0"/>
              <a:t> </a:t>
            </a:r>
            <a:endParaRPr lang="en-US" sz="1600" dirty="0"/>
          </a:p>
          <a:p>
            <a:r>
              <a:rPr lang="en-US" sz="1600" b="1" dirty="0"/>
              <a:t>Testability</a:t>
            </a:r>
            <a:r>
              <a:rPr lang="en-US" sz="1600" dirty="0"/>
              <a:t>. Increased testability arises from having well-defined layer interfaces, as well as the ability to switch between different implementations of the layer interfaces. Separated Presentation patterns allow you to build mock objects that mimic the behavior of concrete objects such as the Model, Controller, or View during testing.</a:t>
            </a:r>
          </a:p>
        </p:txBody>
      </p:sp>
    </p:spTree>
    <p:extLst>
      <p:ext uri="{BB962C8B-B14F-4D97-AF65-F5344CB8AC3E}">
        <p14:creationId xmlns:p14="http://schemas.microsoft.com/office/powerpoint/2010/main" val="3014648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228600" indent="-457200">
              <a:buFont typeface="+mj-lt"/>
              <a:buAutoNum type="arabicPeriod"/>
            </a:pPr>
            <a:r>
              <a:rPr lang="en-US" dirty="0" smtClean="0"/>
              <a:t>Introduction</a:t>
            </a:r>
          </a:p>
          <a:p>
            <a:pPr marL="228600" indent="-457200">
              <a:buFont typeface="+mj-lt"/>
              <a:buAutoNum type="arabicPeriod"/>
            </a:pPr>
            <a:r>
              <a:rPr lang="en-US" dirty="0" smtClean="0"/>
              <a:t>Architectural </a:t>
            </a:r>
            <a:r>
              <a:rPr lang="en-US" dirty="0"/>
              <a:t>design decisions</a:t>
            </a:r>
            <a:endParaRPr lang="en-GB" dirty="0"/>
          </a:p>
          <a:p>
            <a:pPr marL="228600" indent="-457200">
              <a:buFont typeface="+mj-lt"/>
              <a:buAutoNum type="arabicPeriod"/>
            </a:pPr>
            <a:r>
              <a:rPr lang="en-US" dirty="0"/>
              <a:t>Architectural views</a:t>
            </a:r>
            <a:endParaRPr lang="en-GB" dirty="0"/>
          </a:p>
          <a:p>
            <a:pPr marL="228600" indent="-457200">
              <a:buFont typeface="+mj-lt"/>
              <a:buAutoNum type="arabicPeriod"/>
            </a:pPr>
            <a:r>
              <a:rPr lang="en-US" dirty="0"/>
              <a:t>Architectural patterns</a:t>
            </a:r>
            <a:endParaRPr lang="en-GB" dirty="0"/>
          </a:p>
          <a:p>
            <a:endParaRPr lang="en-US" dirty="0"/>
          </a:p>
        </p:txBody>
      </p:sp>
      <p:sp>
        <p:nvSpPr>
          <p:cNvPr id="3" name="Text Placeholder 2"/>
          <p:cNvSpPr>
            <a:spLocks noGrp="1"/>
          </p:cNvSpPr>
          <p:nvPr>
            <p:ph type="body" sz="quarter" idx="13"/>
          </p:nvPr>
        </p:nvSpPr>
        <p:spPr/>
        <p:txBody>
          <a:bodyPr/>
          <a:lstStyle/>
          <a:p>
            <a:r>
              <a:rPr lang="lt-LT" dirty="0" err="1" smtClean="0"/>
              <a:t>Lecture</a:t>
            </a:r>
            <a:r>
              <a:rPr lang="lt-LT" dirty="0" smtClean="0"/>
              <a:t> </a:t>
            </a:r>
            <a:r>
              <a:rPr lang="lt-LT" dirty="0" err="1" smtClean="0"/>
              <a:t>topics</a:t>
            </a:r>
            <a:endParaRPr lang="en-US" dirty="0"/>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a:t>
            </a:r>
            <a:r>
              <a:rPr lang="lt-LT" dirty="0" err="1" smtClean="0"/>
              <a:t>Tiered</a:t>
            </a:r>
            <a:r>
              <a:rPr lang="lt-LT" dirty="0" smtClean="0"/>
              <a:t> </a:t>
            </a:r>
            <a:r>
              <a:rPr lang="en-US" dirty="0" smtClean="0"/>
              <a:t>architecture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1794488873"/>
              </p:ext>
            </p:extLst>
          </p:nvPr>
        </p:nvGraphicFramePr>
        <p:xfrm>
          <a:off x="611451" y="1356510"/>
          <a:ext cx="7190386" cy="4385849"/>
        </p:xfrm>
        <a:graphic>
          <a:graphicData uri="http://schemas.openxmlformats.org/drawingml/2006/table">
            <a:tbl>
              <a:tblPr firstRow="1" bandRow="1">
                <a:tableStyleId>{5C22544A-7EE6-4342-B048-85BDC9FD1C3A}</a:tableStyleId>
              </a:tblPr>
              <a:tblGrid>
                <a:gridCol w="1961618"/>
                <a:gridCol w="5228768"/>
              </a:tblGrid>
              <a:tr h="325455">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Name</a:t>
                      </a:r>
                      <a:endParaRPr lang="en-US" sz="1400" b="1" noProof="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Tiered architecture</a:t>
                      </a:r>
                      <a:endParaRPr lang="en-US" sz="1400" b="1" noProof="0" dirty="0">
                        <a:solidFill>
                          <a:srgbClr val="000000"/>
                        </a:solidFill>
                        <a:latin typeface="Helvetica"/>
                        <a:ea typeface="Times New Roman"/>
                        <a:cs typeface="Helvetica"/>
                      </a:endParaRPr>
                    </a:p>
                  </a:txBody>
                  <a:tcPr marL="68580" marR="68580" marT="0" marB="0"/>
                </a:tc>
              </a:tr>
              <a:tr h="936241">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Description</a:t>
                      </a:r>
                      <a:endParaRPr lang="en-US" sz="1400" b="1" noProof="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noProof="0" dirty="0" smtClean="0">
                          <a:solidFill>
                            <a:srgbClr val="000000"/>
                          </a:solidFill>
                          <a:latin typeface="Helvetica"/>
                          <a:ea typeface="Times New Roman"/>
                          <a:cs typeface="Helvetica"/>
                        </a:rPr>
                        <a:t>While the concepts of layer and tier are often used interchangeably, </a:t>
                      </a:r>
                      <a:r>
                        <a:rPr lang="lt-LT" sz="1400" noProof="0" dirty="0" err="1" smtClean="0">
                          <a:solidFill>
                            <a:srgbClr val="000000"/>
                          </a:solidFill>
                          <a:latin typeface="Helvetica"/>
                          <a:ea typeface="Times New Roman"/>
                          <a:cs typeface="Helvetica"/>
                        </a:rPr>
                        <a:t>but</a:t>
                      </a:r>
                      <a:r>
                        <a:rPr lang="lt-LT" sz="1400" noProof="0" dirty="0" smtClean="0">
                          <a:solidFill>
                            <a:srgbClr val="000000"/>
                          </a:solidFill>
                          <a:latin typeface="Helvetica"/>
                          <a:ea typeface="Times New Roman"/>
                          <a:cs typeface="Helvetica"/>
                        </a:rPr>
                        <a:t> </a:t>
                      </a:r>
                      <a:r>
                        <a:rPr lang="en-US" sz="1400" noProof="0" dirty="0" smtClean="0">
                          <a:solidFill>
                            <a:srgbClr val="000000"/>
                          </a:solidFill>
                          <a:latin typeface="Helvetica"/>
                          <a:ea typeface="Times New Roman"/>
                          <a:cs typeface="Helvetica"/>
                        </a:rPr>
                        <a:t>there </a:t>
                      </a:r>
                      <a:r>
                        <a:rPr lang="en-US" sz="1400" noProof="0" dirty="0" smtClean="0">
                          <a:solidFill>
                            <a:srgbClr val="000000"/>
                          </a:solidFill>
                          <a:latin typeface="Helvetica"/>
                          <a:ea typeface="Times New Roman"/>
                          <a:cs typeface="Helvetica"/>
                        </a:rPr>
                        <a:t>is </a:t>
                      </a:r>
                      <a:r>
                        <a:rPr lang="en-US" sz="1400" noProof="0" dirty="0" smtClean="0">
                          <a:solidFill>
                            <a:srgbClr val="000000"/>
                          </a:solidFill>
                          <a:latin typeface="Helvetica"/>
                          <a:ea typeface="Times New Roman"/>
                          <a:cs typeface="Helvetica"/>
                        </a:rPr>
                        <a:t>a </a:t>
                      </a:r>
                      <a:r>
                        <a:rPr lang="en-US" sz="1400" noProof="0" dirty="0" smtClean="0">
                          <a:solidFill>
                            <a:srgbClr val="000000"/>
                          </a:solidFill>
                          <a:latin typeface="Helvetica"/>
                          <a:ea typeface="Times New Roman"/>
                          <a:cs typeface="Helvetica"/>
                        </a:rPr>
                        <a:t>difference. Tier is a physical structuring mechanism for the system infrastructure. Organizes the system into physical layers. See Figure in the next</a:t>
                      </a:r>
                      <a:r>
                        <a:rPr lang="en-US" sz="1400" baseline="0" noProof="0" dirty="0" smtClean="0">
                          <a:solidFill>
                            <a:srgbClr val="000000"/>
                          </a:solidFill>
                          <a:latin typeface="Helvetica"/>
                          <a:ea typeface="Times New Roman"/>
                          <a:cs typeface="Helvetica"/>
                        </a:rPr>
                        <a:t> slide.</a:t>
                      </a:r>
                      <a:endParaRPr lang="en-US" sz="1400" noProof="0" dirty="0">
                        <a:solidFill>
                          <a:srgbClr val="000000"/>
                        </a:solidFill>
                        <a:latin typeface="Helvetica"/>
                        <a:ea typeface="Times New Roman"/>
                        <a:cs typeface="Helvetica"/>
                      </a:endParaRPr>
                    </a:p>
                  </a:txBody>
                  <a:tcPr marL="68580" marR="68580" marT="0" marB="0"/>
                </a:tc>
              </a:tr>
              <a:tr h="325455">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Example</a:t>
                      </a:r>
                      <a:endParaRPr lang="en-US" sz="1400" b="1" noProof="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noProof="0" dirty="0" smtClean="0">
                          <a:solidFill>
                            <a:srgbClr val="000000"/>
                          </a:solidFill>
                          <a:latin typeface="Helvetica"/>
                          <a:ea typeface="Times New Roman"/>
                          <a:cs typeface="Helvetica"/>
                        </a:rPr>
                        <a:t>Many Web Applications.</a:t>
                      </a:r>
                      <a:endParaRPr lang="en-US" sz="1400" noProof="0" dirty="0">
                        <a:solidFill>
                          <a:srgbClr val="000000"/>
                        </a:solidFill>
                        <a:latin typeface="Helvetica"/>
                        <a:ea typeface="Times New Roman"/>
                        <a:cs typeface="Helvetica"/>
                      </a:endParaRPr>
                    </a:p>
                  </a:txBody>
                  <a:tcPr marL="68580" marR="68580" marT="0" marB="0"/>
                </a:tc>
              </a:tr>
              <a:tr h="1123489">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When used</a:t>
                      </a:r>
                      <a:endParaRPr lang="en-US" sz="1400" b="1" noProof="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noProof="0" dirty="0" smtClean="0">
                          <a:solidFill>
                            <a:srgbClr val="000000"/>
                          </a:solidFill>
                          <a:latin typeface="Helvetica"/>
                          <a:ea typeface="Times New Roman"/>
                          <a:cs typeface="Helvetica"/>
                        </a:rPr>
                        <a:t>N-tier architectures are typically implemented as infrastructure-as-service (IaaS) applications, with each tier running on a separate set of VMs. However, an N-tier application doesn't need to be pure IaaS. Often, it's advantageous to use managed services for some parts of the architecture, particularly caching, messaging, and data storage.</a:t>
                      </a:r>
                      <a:endParaRPr lang="en-US" sz="1400" noProof="0" dirty="0">
                        <a:solidFill>
                          <a:srgbClr val="000000"/>
                        </a:solidFill>
                        <a:latin typeface="Helvetica"/>
                        <a:ea typeface="Times New Roman"/>
                        <a:cs typeface="Helvetica"/>
                      </a:endParaRPr>
                    </a:p>
                  </a:txBody>
                  <a:tcPr marL="68580" marR="68580" marT="0" marB="0"/>
                </a:tc>
              </a:tr>
              <a:tr h="374496">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Advantages</a:t>
                      </a:r>
                      <a:endParaRPr lang="en-US" sz="1400" b="1" noProof="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noProof="0" dirty="0" smtClean="0">
                          <a:solidFill>
                            <a:srgbClr val="000000"/>
                          </a:solidFill>
                          <a:latin typeface="Helvetica"/>
                          <a:ea typeface="Times New Roman"/>
                          <a:cs typeface="Helvetica"/>
                        </a:rPr>
                        <a:t>Allows high performance </a:t>
                      </a:r>
                      <a:r>
                        <a:rPr lang="lt-LT" sz="1400" noProof="0" dirty="0" err="1" smtClean="0">
                          <a:solidFill>
                            <a:srgbClr val="000000"/>
                          </a:solidFill>
                          <a:latin typeface="Helvetica"/>
                          <a:ea typeface="Times New Roman"/>
                          <a:cs typeface="Helvetica"/>
                        </a:rPr>
                        <a:t>reliable</a:t>
                      </a:r>
                      <a:r>
                        <a:rPr lang="lt-LT" sz="1400" noProof="0" dirty="0" smtClean="0">
                          <a:solidFill>
                            <a:srgbClr val="000000"/>
                          </a:solidFill>
                          <a:latin typeface="Helvetica"/>
                          <a:ea typeface="Times New Roman"/>
                          <a:cs typeface="Helvetica"/>
                        </a:rPr>
                        <a:t> </a:t>
                      </a:r>
                      <a:r>
                        <a:rPr lang="lt-LT" sz="1400" noProof="0" dirty="0" err="1" smtClean="0">
                          <a:solidFill>
                            <a:srgbClr val="000000"/>
                          </a:solidFill>
                          <a:latin typeface="Helvetica"/>
                          <a:ea typeface="Times New Roman"/>
                          <a:cs typeface="Helvetica"/>
                        </a:rPr>
                        <a:t>applications</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because</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of</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scalable</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tiers</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portability</a:t>
                      </a:r>
                      <a:r>
                        <a:rPr lang="lt-LT" sz="1400" baseline="0" noProof="0" dirty="0" smtClean="0">
                          <a:solidFill>
                            <a:srgbClr val="000000"/>
                          </a:solidFill>
                          <a:latin typeface="Helvetica"/>
                          <a:ea typeface="Times New Roman"/>
                          <a:cs typeface="Helvetica"/>
                        </a:rPr>
                        <a:t>.</a:t>
                      </a:r>
                      <a:r>
                        <a:rPr lang="en-US" sz="1400" noProof="0" dirty="0" smtClean="0">
                          <a:solidFill>
                            <a:srgbClr val="000000"/>
                          </a:solidFill>
                          <a:latin typeface="Helvetica"/>
                          <a:ea typeface="Times New Roman"/>
                          <a:cs typeface="Helvetica"/>
                        </a:rPr>
                        <a:t> </a:t>
                      </a:r>
                      <a:endParaRPr lang="en-US" sz="1400" noProof="0" dirty="0">
                        <a:solidFill>
                          <a:srgbClr val="000000"/>
                        </a:solidFill>
                        <a:latin typeface="Helvetica"/>
                        <a:ea typeface="Times New Roman"/>
                        <a:cs typeface="Helvetica"/>
                      </a:endParaRPr>
                    </a:p>
                  </a:txBody>
                  <a:tcPr marL="68580" marR="68580" marT="0" marB="0"/>
                </a:tc>
              </a:tr>
              <a:tr h="1091818">
                <a:tc>
                  <a:txBody>
                    <a:bodyPr/>
                    <a:lstStyle/>
                    <a:p>
                      <a:pPr algn="just">
                        <a:spcAft>
                          <a:spcPts val="0"/>
                        </a:spcAft>
                        <a:tabLst>
                          <a:tab pos="342900" algn="l"/>
                          <a:tab pos="685800" algn="l"/>
                          <a:tab pos="1028700" algn="l"/>
                        </a:tabLst>
                      </a:pPr>
                      <a:r>
                        <a:rPr lang="en-US" sz="1400" b="1" noProof="0" dirty="0" smtClean="0">
                          <a:solidFill>
                            <a:srgbClr val="000000"/>
                          </a:solidFill>
                          <a:latin typeface="Helvetica"/>
                          <a:ea typeface="Times New Roman"/>
                          <a:cs typeface="Helvetica"/>
                        </a:rPr>
                        <a:t>Disadvantages</a:t>
                      </a:r>
                      <a:endParaRPr lang="en-US" sz="1400" b="1" noProof="0" dirty="0">
                        <a:solidFill>
                          <a:srgbClr val="000000"/>
                        </a:solidFill>
                        <a:latin typeface="Helvetica"/>
                        <a:ea typeface="Times New Roman"/>
                        <a:cs typeface="Helvetica"/>
                      </a:endParaRPr>
                    </a:p>
                  </a:txBody>
                  <a:tcPr marL="68580" marR="68580" marT="0" marB="0"/>
                </a:tc>
                <a:tc>
                  <a:txBody>
                    <a:bodyPr/>
                    <a:lstStyle/>
                    <a:p>
                      <a:pPr algn="l">
                        <a:spcAft>
                          <a:spcPts val="0"/>
                        </a:spcAft>
                        <a:tabLst>
                          <a:tab pos="342900" algn="l"/>
                          <a:tab pos="685800" algn="l"/>
                          <a:tab pos="1028700" algn="l"/>
                        </a:tabLst>
                      </a:pPr>
                      <a:r>
                        <a:rPr lang="en-US" sz="1400" noProof="0" dirty="0" smtClean="0">
                          <a:solidFill>
                            <a:srgbClr val="000000"/>
                          </a:solidFill>
                          <a:latin typeface="Helvetica"/>
                          <a:ea typeface="Times New Roman"/>
                          <a:cs typeface="Helvetica"/>
                        </a:rPr>
                        <a:t>Monolithic design prevents independent deployment of features</a:t>
                      </a:r>
                      <a:r>
                        <a:rPr lang="lt-LT" sz="1400" noProof="0" dirty="0" smtClean="0">
                          <a:solidFill>
                            <a:srgbClr val="000000"/>
                          </a:solidFill>
                          <a:latin typeface="Helvetica"/>
                          <a:ea typeface="Times New Roman"/>
                          <a:cs typeface="Helvetica"/>
                        </a:rPr>
                        <a:t>.</a:t>
                      </a:r>
                      <a:r>
                        <a:rPr lang="lt-LT" sz="1400" baseline="0" noProof="0" dirty="0" smtClean="0">
                          <a:solidFill>
                            <a:srgbClr val="000000"/>
                          </a:solidFill>
                          <a:latin typeface="Helvetica"/>
                          <a:ea typeface="Times New Roman"/>
                          <a:cs typeface="Helvetica"/>
                        </a:rPr>
                        <a:t> It </a:t>
                      </a:r>
                      <a:r>
                        <a:rPr lang="lt-LT" sz="1400" baseline="0" noProof="0" dirty="0" err="1" smtClean="0">
                          <a:solidFill>
                            <a:srgbClr val="000000"/>
                          </a:solidFill>
                          <a:latin typeface="Helvetica"/>
                          <a:ea typeface="Times New Roman"/>
                          <a:cs typeface="Helvetica"/>
                        </a:rPr>
                        <a:t>might</a:t>
                      </a:r>
                      <a:r>
                        <a:rPr lang="lt-LT" sz="1400" baseline="0" noProof="0" dirty="0" smtClean="0">
                          <a:solidFill>
                            <a:srgbClr val="000000"/>
                          </a:solidFill>
                          <a:latin typeface="Helvetica"/>
                          <a:ea typeface="Times New Roman"/>
                          <a:cs typeface="Helvetica"/>
                        </a:rPr>
                        <a:t> be </a:t>
                      </a:r>
                      <a:r>
                        <a:rPr lang="lt-LT" sz="1400" baseline="0" noProof="0" dirty="0" err="1" smtClean="0">
                          <a:solidFill>
                            <a:srgbClr val="000000"/>
                          </a:solidFill>
                          <a:latin typeface="Helvetica"/>
                          <a:ea typeface="Times New Roman"/>
                          <a:cs typeface="Helvetica"/>
                        </a:rPr>
                        <a:t>difficult</a:t>
                      </a:r>
                      <a:r>
                        <a:rPr lang="lt-LT" sz="1400" baseline="0" noProof="0" dirty="0" smtClean="0">
                          <a:solidFill>
                            <a:srgbClr val="000000"/>
                          </a:solidFill>
                          <a:latin typeface="Helvetica"/>
                          <a:ea typeface="Times New Roman"/>
                          <a:cs typeface="Helvetica"/>
                        </a:rPr>
                        <a:t> to </a:t>
                      </a:r>
                      <a:r>
                        <a:rPr lang="lt-LT" sz="1400" baseline="0" noProof="0" dirty="0" err="1" smtClean="0">
                          <a:solidFill>
                            <a:srgbClr val="000000"/>
                          </a:solidFill>
                          <a:latin typeface="Helvetica"/>
                          <a:ea typeface="Times New Roman"/>
                          <a:cs typeface="Helvetica"/>
                        </a:rPr>
                        <a:t>manage</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multi-tiered</a:t>
                      </a:r>
                      <a:r>
                        <a:rPr lang="lt-LT" sz="1400" baseline="0" noProof="0" dirty="0" smtClean="0">
                          <a:solidFill>
                            <a:srgbClr val="000000"/>
                          </a:solidFill>
                          <a:latin typeface="Helvetica"/>
                          <a:ea typeface="Times New Roman"/>
                          <a:cs typeface="Helvetica"/>
                        </a:rPr>
                        <a:t> </a:t>
                      </a:r>
                      <a:r>
                        <a:rPr lang="lt-LT" sz="1400" baseline="0" noProof="0" dirty="0" err="1" smtClean="0">
                          <a:solidFill>
                            <a:srgbClr val="000000"/>
                          </a:solidFill>
                          <a:latin typeface="Helvetica"/>
                          <a:ea typeface="Times New Roman"/>
                          <a:cs typeface="Helvetica"/>
                        </a:rPr>
                        <a:t>solutions</a:t>
                      </a:r>
                      <a:r>
                        <a:rPr lang="lt-LT" sz="1400" baseline="0" noProof="0" dirty="0" smtClean="0">
                          <a:solidFill>
                            <a:srgbClr val="000000"/>
                          </a:solidFill>
                          <a:latin typeface="Helvetica"/>
                          <a:ea typeface="Times New Roman"/>
                          <a:cs typeface="Helvetica"/>
                        </a:rPr>
                        <a:t>.</a:t>
                      </a:r>
                      <a:endParaRPr lang="en-US" sz="1400" noProof="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2547576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a:t>
            </a:r>
            <a:r>
              <a:rPr lang="lt-LT" dirty="0" err="1" smtClean="0"/>
              <a:t>Tiered</a:t>
            </a:r>
            <a:r>
              <a:rPr lang="lt-LT" dirty="0" smtClean="0"/>
              <a:t> </a:t>
            </a:r>
            <a:r>
              <a:rPr lang="en-US" dirty="0" smtClean="0"/>
              <a:t>architecture </a:t>
            </a:r>
            <a:r>
              <a:rPr lang="lt-LT" dirty="0" smtClean="0"/>
              <a:t>– </a:t>
            </a:r>
            <a:r>
              <a:rPr lang="lt-LT" dirty="0" err="1" smtClean="0"/>
              <a:t>an</a:t>
            </a:r>
            <a:r>
              <a:rPr lang="lt-LT" dirty="0" smtClean="0"/>
              <a:t> </a:t>
            </a:r>
            <a:r>
              <a:rPr lang="lt-LT" dirty="0" err="1" smtClean="0"/>
              <a:t>example</a:t>
            </a:r>
            <a:r>
              <a:rPr lang="en-GB" dirty="0" smtClean="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3" name="Picture 2"/>
          <p:cNvPicPr>
            <a:picLocks noChangeAspect="1"/>
          </p:cNvPicPr>
          <p:nvPr/>
        </p:nvPicPr>
        <p:blipFill>
          <a:blip r:embed="rId3"/>
          <a:stretch>
            <a:fillRect/>
          </a:stretch>
        </p:blipFill>
        <p:spPr>
          <a:xfrm>
            <a:off x="457200" y="2084295"/>
            <a:ext cx="7964386" cy="2965076"/>
          </a:xfrm>
          <a:prstGeom prst="rect">
            <a:avLst/>
          </a:prstGeom>
        </p:spPr>
      </p:pic>
    </p:spTree>
    <p:extLst>
      <p:ext uri="{BB962C8B-B14F-4D97-AF65-F5344CB8AC3E}">
        <p14:creationId xmlns:p14="http://schemas.microsoft.com/office/powerpoint/2010/main" val="1962046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Model-View-Controller (MVC) </a:t>
            </a:r>
            <a:r>
              <a:rPr lang="en-US" dirty="0" smtClean="0"/>
              <a:t/>
            </a:r>
            <a:br>
              <a:rPr lang="en-US" dirty="0" smtClean="0"/>
            </a:b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8" name="Content Placeholder 3"/>
          <p:cNvGraphicFramePr>
            <a:graphicFrameLocks/>
          </p:cNvGraphicFramePr>
          <p:nvPr>
            <p:extLst>
              <p:ext uri="{D42A27DB-BD31-4B8C-83A1-F6EECF244321}">
                <p14:modId xmlns:p14="http://schemas.microsoft.com/office/powerpoint/2010/main" val="3495878499"/>
              </p:ext>
            </p:extLst>
          </p:nvPr>
        </p:nvGraphicFramePr>
        <p:xfrm>
          <a:off x="457200" y="1693404"/>
          <a:ext cx="8229600" cy="4210627"/>
        </p:xfrm>
        <a:graphic>
          <a:graphicData uri="http://schemas.openxmlformats.org/drawingml/2006/table">
            <a:tbl>
              <a:tblPr firstRow="1" bandRow="1">
                <a:tableStyleId>{5C22544A-7EE6-4342-B048-85BDC9FD1C3A}</a:tableStyleId>
              </a:tblPr>
              <a:tblGrid>
                <a:gridCol w="2001917"/>
                <a:gridCol w="6227683"/>
              </a:tblGrid>
              <a:tr h="429115">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MVC (Model-View-Controller</a:t>
                      </a:r>
                      <a:r>
                        <a:rPr lang="en-GB" sz="1400" b="1" dirty="0" smtClean="0">
                          <a:solidFill>
                            <a:srgbClr val="000000"/>
                          </a:solidFill>
                          <a:latin typeface="Helvetica"/>
                          <a:ea typeface="Times New Roman"/>
                          <a:cs typeface="Helvetica"/>
                        </a:rPr>
                        <a:t>)</a:t>
                      </a:r>
                      <a:endParaRPr lang="en-GB" sz="1400" b="1" dirty="0">
                        <a:solidFill>
                          <a:srgbClr val="000000"/>
                        </a:solidFill>
                        <a:latin typeface="Helvetica"/>
                        <a:ea typeface="Times New Roman"/>
                        <a:cs typeface="Helvetica"/>
                      </a:endParaRPr>
                    </a:p>
                  </a:txBody>
                  <a:tcPr marL="68580" marR="68580" marT="0" marB="0"/>
                </a:tc>
              </a:tr>
              <a:tr h="155202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Separates presentation and interaction from the system data. The system is structured into three logical components that interact with each other. The Model component manages the system data and associated operations on that data. The View component defines and manages how the data is presented to the user. The Controller component manages user interaction (e.g., key presses, mouse clicks, etc.) and passes these interactions to the View and the Model. See Figure </a:t>
                      </a:r>
                      <a:r>
                        <a:rPr lang="en-GB" sz="1400" dirty="0" smtClean="0">
                          <a:solidFill>
                            <a:srgbClr val="000000"/>
                          </a:solidFill>
                          <a:latin typeface="Helvetica"/>
                          <a:ea typeface="Times New Roman"/>
                          <a:cs typeface="Helvetica"/>
                        </a:rPr>
                        <a:t>in next slide.</a:t>
                      </a:r>
                      <a:endParaRPr lang="en-GB" sz="1400" dirty="0">
                        <a:solidFill>
                          <a:srgbClr val="000000"/>
                        </a:solidFill>
                        <a:latin typeface="Helvetica"/>
                        <a:ea typeface="Times New Roman"/>
                        <a:cs typeface="Helvetica"/>
                      </a:endParaRPr>
                    </a:p>
                  </a:txBody>
                  <a:tcPr marL="68580" marR="68580" marT="0" marB="0"/>
                </a:tc>
              </a:tr>
              <a:tr h="449594">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Figure </a:t>
                      </a:r>
                      <a:r>
                        <a:rPr lang="en-GB" sz="1400" dirty="0" smtClean="0">
                          <a:solidFill>
                            <a:srgbClr val="000000"/>
                          </a:solidFill>
                          <a:latin typeface="Helvetica"/>
                          <a:ea typeface="Times New Roman"/>
                          <a:cs typeface="Helvetica"/>
                        </a:rPr>
                        <a:t>in next slide shows </a:t>
                      </a:r>
                      <a:r>
                        <a:rPr lang="en-GB" sz="1400" dirty="0">
                          <a:solidFill>
                            <a:srgbClr val="000000"/>
                          </a:solidFill>
                          <a:latin typeface="Helvetica"/>
                          <a:ea typeface="Times New Roman"/>
                          <a:cs typeface="Helvetica"/>
                        </a:rPr>
                        <a:t>the architecture of a web-based application system organized using the MVC pattern.</a:t>
                      </a:r>
                    </a:p>
                  </a:txBody>
                  <a:tcPr marL="68580" marR="68580" marT="0" marB="0"/>
                </a:tc>
              </a:tr>
              <a:tr h="66515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Used when there are multiple ways to view and interact with data. Also used when the future requirements for interaction and presentation of data are unknown. </a:t>
                      </a:r>
                    </a:p>
                  </a:txBody>
                  <a:tcPr marL="68580" marR="68580" marT="0" marB="0"/>
                </a:tc>
              </a:tr>
              <a:tr h="66515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Allows the data to change independently of its representation and vice versa. Supports presentation of the same data in different ways with changes made in one representation shown in all of them. </a:t>
                      </a:r>
                    </a:p>
                  </a:txBody>
                  <a:tcPr marL="68580" marR="68580" marT="0" marB="0"/>
                </a:tc>
              </a:tr>
              <a:tr h="449594">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Can involve additional code and code complexity when the data model and interactions are simple</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37376167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3" name="Text Placeholder 2"/>
          <p:cNvSpPr>
            <a:spLocks noGrp="1"/>
          </p:cNvSpPr>
          <p:nvPr>
            <p:ph type="body" sz="quarter" idx="14"/>
          </p:nvPr>
        </p:nvSpPr>
        <p:spPr/>
        <p:txBody>
          <a:bodyPr/>
          <a:lstStyle/>
          <a:p>
            <a:r>
              <a:rPr lang="en-US" dirty="0"/>
              <a:t>The organization of the </a:t>
            </a:r>
            <a:r>
              <a:rPr lang="en-US" dirty="0" smtClean="0"/>
              <a:t>MVC</a:t>
            </a:r>
            <a:endParaRPr lang="en-US" dirty="0"/>
          </a:p>
        </p:txBody>
      </p:sp>
      <p:pic>
        <p:nvPicPr>
          <p:cNvPr id="7" name="Picture 2" descr="6"/>
          <p:cNvPicPr>
            <a:picLocks noChangeAspect="1" noChangeArrowheads="1"/>
          </p:cNvPicPr>
          <p:nvPr/>
        </p:nvPicPr>
        <p:blipFill>
          <a:blip r:embed="rId3"/>
          <a:srcRect t="-10443" b="-8620"/>
          <a:stretch>
            <a:fillRect/>
          </a:stretch>
        </p:blipFill>
        <p:spPr bwMode="auto">
          <a:xfrm>
            <a:off x="2063367" y="1952625"/>
            <a:ext cx="4819650" cy="3759200"/>
          </a:xfrm>
          <a:prstGeom prst="rect">
            <a:avLst/>
          </a:prstGeom>
          <a:noFill/>
          <a:ln w="9525">
            <a:noFill/>
            <a:miter lim="800000"/>
            <a:headEnd/>
            <a:tailEnd/>
          </a:ln>
        </p:spPr>
      </p:pic>
    </p:spTree>
    <p:extLst>
      <p:ext uri="{BB962C8B-B14F-4D97-AF65-F5344CB8AC3E}">
        <p14:creationId xmlns:p14="http://schemas.microsoft.com/office/powerpoint/2010/main" val="18620186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3" name="Text Placeholder 2"/>
          <p:cNvSpPr>
            <a:spLocks noGrp="1"/>
          </p:cNvSpPr>
          <p:nvPr>
            <p:ph type="body" sz="quarter" idx="14"/>
          </p:nvPr>
        </p:nvSpPr>
        <p:spPr/>
        <p:txBody>
          <a:bodyPr/>
          <a:lstStyle/>
          <a:p>
            <a:r>
              <a:rPr lang="en-US" dirty="0" smtClean="0"/>
              <a:t>Web Application using MVC</a:t>
            </a:r>
            <a:endParaRPr lang="en-US" dirty="0"/>
          </a:p>
        </p:txBody>
      </p:sp>
      <p:pic>
        <p:nvPicPr>
          <p:cNvPr id="5" name="Picture 2" descr="6"/>
          <p:cNvPicPr>
            <a:picLocks noChangeAspect="1" noChangeArrowheads="1"/>
          </p:cNvPicPr>
          <p:nvPr/>
        </p:nvPicPr>
        <p:blipFill>
          <a:blip r:embed="rId3"/>
          <a:srcRect b="-8466"/>
          <a:stretch>
            <a:fillRect/>
          </a:stretch>
        </p:blipFill>
        <p:spPr bwMode="auto">
          <a:xfrm>
            <a:off x="2166591" y="1828800"/>
            <a:ext cx="4565650" cy="4194175"/>
          </a:xfrm>
          <a:prstGeom prst="rect">
            <a:avLst/>
          </a:prstGeom>
          <a:noFill/>
          <a:ln w="9525">
            <a:noFill/>
            <a:miter lim="800000"/>
            <a:headEnd/>
            <a:tailEnd/>
          </a:ln>
        </p:spPr>
      </p:pic>
    </p:spTree>
    <p:extLst>
      <p:ext uri="{BB962C8B-B14F-4D97-AF65-F5344CB8AC3E}">
        <p14:creationId xmlns:p14="http://schemas.microsoft.com/office/powerpoint/2010/main" val="905768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14300" y="422490"/>
            <a:ext cx="7987554" cy="619724"/>
          </a:xfrm>
        </p:spPr>
        <p:txBody>
          <a:bodyPr/>
          <a:lstStyle/>
          <a:p>
            <a:r>
              <a:rPr lang="en-US" dirty="0" smtClean="0"/>
              <a:t>Repository / Data-driven /</a:t>
            </a:r>
            <a:r>
              <a:rPr lang="lt-LT" dirty="0" smtClean="0"/>
              <a:t> </a:t>
            </a:r>
            <a:r>
              <a:rPr lang="en-US" dirty="0" smtClean="0"/>
              <a:t>data-</a:t>
            </a:r>
            <a:r>
              <a:rPr lang="en-US" dirty="0" err="1" smtClean="0"/>
              <a:t>centeric</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GB" sz="2400" dirty="0"/>
              <a:t>Sub-systems must exchange data. This may be done in two ways:</a:t>
            </a:r>
          </a:p>
          <a:p>
            <a:pPr lvl="1"/>
            <a:r>
              <a:rPr lang="en-GB" dirty="0"/>
              <a:t>Shared data is held in a central database or repository and may be accessed by all sub-systems;</a:t>
            </a:r>
          </a:p>
          <a:p>
            <a:pPr lvl="1"/>
            <a:r>
              <a:rPr lang="en-GB" dirty="0"/>
              <a:t>Each sub-system maintains its own database and passes data explicitly to other sub-systems.</a:t>
            </a:r>
          </a:p>
          <a:p>
            <a:pPr>
              <a:lnSpc>
                <a:spcPct val="90000"/>
              </a:lnSpc>
            </a:pPr>
            <a:r>
              <a:rPr lang="en-GB" sz="2400" dirty="0"/>
              <a:t>When large amounts of data are to be shared, the repository model of sharing is most commonly used a this is an efficient data sharing mechanism.</a:t>
            </a:r>
          </a:p>
          <a:p>
            <a:endParaRPr lang="en-US" sz="2000" dirty="0"/>
          </a:p>
        </p:txBody>
      </p:sp>
    </p:spTree>
    <p:extLst>
      <p:ext uri="{BB962C8B-B14F-4D97-AF65-F5344CB8AC3E}">
        <p14:creationId xmlns:p14="http://schemas.microsoft.com/office/powerpoint/2010/main" val="14792636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Repository architecture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2438234845"/>
              </p:ext>
            </p:extLst>
          </p:nvPr>
        </p:nvGraphicFramePr>
        <p:xfrm>
          <a:off x="1213851" y="1417638"/>
          <a:ext cx="6595874" cy="5064760"/>
        </p:xfrm>
        <a:graphic>
          <a:graphicData uri="http://schemas.openxmlformats.org/drawingml/2006/table">
            <a:tbl>
              <a:tblPr firstRow="1" bandRow="1">
                <a:tableStyleId>{5C22544A-7EE6-4342-B048-85BDC9FD1C3A}</a:tableStyleId>
              </a:tblPr>
              <a:tblGrid>
                <a:gridCol w="1550354"/>
                <a:gridCol w="504552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Repository</a:t>
                      </a:r>
                      <a:r>
                        <a:rPr lang="en-GB" sz="1400" b="1" dirty="0" smtClean="0">
                          <a:solidFill>
                            <a:srgbClr val="000000"/>
                          </a:solidFill>
                          <a:latin typeface="Helvetica"/>
                          <a:ea typeface="Times New Roman"/>
                          <a:cs typeface="Helvetica"/>
                        </a:rPr>
                        <a:t> </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All data in a system is managed in a central repository that is accessible to all system components. Components do not interact directly, only through the repository. </a:t>
                      </a:r>
                    </a:p>
                  </a:txBody>
                  <a:tcPr marL="68580" marR="68580" marT="0" marB="0"/>
                </a:tc>
              </a:tr>
              <a:tr h="370840">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Example</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Figure </a:t>
                      </a:r>
                      <a:r>
                        <a:rPr lang="en-GB" sz="1400" dirty="0" smtClean="0">
                          <a:solidFill>
                            <a:srgbClr val="000000"/>
                          </a:solidFill>
                          <a:latin typeface="Helvetica"/>
                          <a:ea typeface="Times New Roman"/>
                          <a:cs typeface="Helvetica"/>
                        </a:rPr>
                        <a:t>in the next slide </a:t>
                      </a:r>
                      <a:r>
                        <a:rPr lang="en-GB" sz="1400" dirty="0">
                          <a:solidFill>
                            <a:srgbClr val="000000"/>
                          </a:solidFill>
                          <a:latin typeface="Helvetica"/>
                          <a:ea typeface="Times New Roman"/>
                          <a:cs typeface="Helvetica"/>
                        </a:rPr>
                        <a:t>is an example of an IDE where the components use a repository of system design information. Each software tool generates information which is then available for use by other tools.</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You should use this pattern when you have a system in which large volumes of information are generated that has to be stored for a long time. You may also use it </a:t>
                      </a:r>
                      <a:r>
                        <a:rPr lang="en-GB" sz="1400" b="1" dirty="0">
                          <a:solidFill>
                            <a:srgbClr val="000000"/>
                          </a:solidFill>
                          <a:latin typeface="Helvetica"/>
                          <a:ea typeface="Times New Roman"/>
                          <a:cs typeface="Helvetica"/>
                        </a:rPr>
                        <a:t>in data-driven systems</a:t>
                      </a:r>
                      <a:r>
                        <a:rPr lang="en-GB" sz="1400" dirty="0">
                          <a:solidFill>
                            <a:srgbClr val="000000"/>
                          </a:solidFill>
                          <a:latin typeface="Helvetica"/>
                          <a:ea typeface="Times New Roman"/>
                          <a:cs typeface="Helvetica"/>
                        </a:rPr>
                        <a:t> where the inclusion of data in the repository triggers an action or tool.</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Components can be independent—they do not need to know of the existence of other components. Changes made by one component can be propagated to all components. All data can be managed consistently (e.g., backups done at the same time) as it is all in one place.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repository is a single point of failure so problems in the repository affect the whole system. May be inefficiencies in organizing all communication through the repository. Distributing the repository across several computers may be difficult</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2560782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 repository architecture for an IDE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Content Placeholder 3" descr="6.9 RepositoryIDE.eps"/>
          <p:cNvPicPr>
            <a:picLocks noChangeAspect="1"/>
          </p:cNvPicPr>
          <p:nvPr/>
        </p:nvPicPr>
        <p:blipFill>
          <a:blip r:embed="rId3"/>
          <a:srcRect t="-12287" b="-12287"/>
          <a:stretch>
            <a:fillRect/>
          </a:stretch>
        </p:blipFill>
        <p:spPr>
          <a:xfrm>
            <a:off x="857420" y="1600200"/>
            <a:ext cx="7244433" cy="3984159"/>
          </a:xfrm>
          <a:prstGeom prst="rect">
            <a:avLst/>
          </a:prstGeom>
        </p:spPr>
      </p:pic>
    </p:spTree>
    <p:extLst>
      <p:ext uri="{BB962C8B-B14F-4D97-AF65-F5344CB8AC3E}">
        <p14:creationId xmlns:p14="http://schemas.microsoft.com/office/powerpoint/2010/main" val="32170904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 repository architecture for </a:t>
            </a:r>
            <a:r>
              <a:rPr lang="en-US" dirty="0" smtClean="0"/>
              <a:t/>
            </a:r>
            <a:br>
              <a:rPr lang="en-US" dirty="0" smtClean="0"/>
            </a:br>
            <a:r>
              <a:rPr lang="en-US" dirty="0" smtClean="0"/>
              <a:t>Unreal Engine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pic>
        <p:nvPicPr>
          <p:cNvPr id="3" name="Picture 2"/>
          <p:cNvPicPr>
            <a:picLocks noChangeAspect="1"/>
          </p:cNvPicPr>
          <p:nvPr/>
        </p:nvPicPr>
        <p:blipFill>
          <a:blip r:embed="rId4"/>
          <a:stretch>
            <a:fillRect/>
          </a:stretch>
        </p:blipFill>
        <p:spPr>
          <a:xfrm>
            <a:off x="457200" y="1395779"/>
            <a:ext cx="4572000" cy="2571750"/>
          </a:xfrm>
          <a:prstGeom prst="rect">
            <a:avLst/>
          </a:prstGeom>
        </p:spPr>
      </p:pic>
      <p:pic>
        <p:nvPicPr>
          <p:cNvPr id="4" name="Picture 3"/>
          <p:cNvPicPr>
            <a:picLocks noChangeAspect="1"/>
          </p:cNvPicPr>
          <p:nvPr/>
        </p:nvPicPr>
        <p:blipFill>
          <a:blip r:embed="rId5"/>
          <a:stretch>
            <a:fillRect/>
          </a:stretch>
        </p:blipFill>
        <p:spPr>
          <a:xfrm>
            <a:off x="3339866" y="3077307"/>
            <a:ext cx="5637079" cy="3593287"/>
          </a:xfrm>
          <a:prstGeom prst="rect">
            <a:avLst/>
          </a:prstGeom>
        </p:spPr>
      </p:pic>
      <p:sp>
        <p:nvSpPr>
          <p:cNvPr id="7" name="Text Placeholder 2"/>
          <p:cNvSpPr>
            <a:spLocks noGrp="1"/>
          </p:cNvSpPr>
          <p:nvPr>
            <p:ph type="body" sz="quarter" idx="12"/>
          </p:nvPr>
        </p:nvSpPr>
        <p:spPr>
          <a:xfrm>
            <a:off x="5205046" y="1299063"/>
            <a:ext cx="3771899" cy="3914258"/>
          </a:xfrm>
        </p:spPr>
        <p:txBody>
          <a:bodyPr/>
          <a:lstStyle/>
          <a:p>
            <a:pPr marL="0" indent="0">
              <a:lnSpc>
                <a:spcPct val="90000"/>
              </a:lnSpc>
              <a:buNone/>
            </a:pPr>
            <a:r>
              <a:rPr lang="en-GB" sz="2400" dirty="0" smtClean="0"/>
              <a:t>Unreal Engine use several architectural patterns like Repository, Compiler and Interpreter patterns among others…</a:t>
            </a:r>
            <a:endParaRPr lang="en-US" sz="2000" dirty="0"/>
          </a:p>
        </p:txBody>
      </p:sp>
    </p:spTree>
    <p:extLst>
      <p:ext uri="{BB962C8B-B14F-4D97-AF65-F5344CB8AC3E}">
        <p14:creationId xmlns:p14="http://schemas.microsoft.com/office/powerpoint/2010/main" val="11273784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Interpreter / Virtual Machine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351955796"/>
              </p:ext>
            </p:extLst>
          </p:nvPr>
        </p:nvGraphicFramePr>
        <p:xfrm>
          <a:off x="822014" y="1600200"/>
          <a:ext cx="7190386" cy="308864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Interpreter</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This pattern is used for designing a component that interprets programs written in a dedicated language. It mainly specifies how to evaluate lines of programs, known as sentences or expressions written in a particular language. </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Web browser, LUA</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This pattern is used in SQL parsing, symbol processing engine, game</a:t>
                      </a:r>
                      <a:r>
                        <a:rPr lang="en-US" sz="1400" baseline="0" dirty="0" smtClean="0">
                          <a:solidFill>
                            <a:srgbClr val="000000"/>
                          </a:solidFill>
                          <a:latin typeface="Helvetica"/>
                          <a:ea typeface="Times New Roman"/>
                          <a:cs typeface="Helvetica"/>
                        </a:rPr>
                        <a:t> engines</a:t>
                      </a:r>
                      <a:r>
                        <a:rPr lang="en-US" sz="1400" dirty="0" smtClean="0">
                          <a:solidFill>
                            <a:srgbClr val="000000"/>
                          </a:solidFill>
                          <a:latin typeface="Helvetica"/>
                          <a:ea typeface="Times New Roman"/>
                          <a:cs typeface="Helvetica"/>
                        </a:rPr>
                        <a:t> etc.</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Highly dynamic behavior is possible.</a:t>
                      </a:r>
                    </a:p>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Good for end user programmability.</a:t>
                      </a:r>
                    </a:p>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Enhances flexibility, because replacing an interpreted program is easy.</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Because an interpreted language is generally slower than a compiled one, performance may be an issue.</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3418918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2800" dirty="0"/>
              <a:t>Architectural Design</a:t>
            </a:r>
          </a:p>
        </p:txBody>
      </p:sp>
      <p:sp>
        <p:nvSpPr>
          <p:cNvPr id="3" name="Text Placeholder 2"/>
          <p:cNvSpPr>
            <a:spLocks noGrp="1"/>
          </p:cNvSpPr>
          <p:nvPr>
            <p:ph type="body" sz="quarter" idx="12"/>
          </p:nvPr>
        </p:nvSpPr>
        <p:spPr>
          <a:xfrm>
            <a:off x="457200" y="1568652"/>
            <a:ext cx="8607667" cy="4276165"/>
          </a:xfrm>
        </p:spPr>
        <p:txBody>
          <a:bodyPr/>
          <a:lstStyle/>
          <a:p>
            <a:r>
              <a:rPr lang="en-US" sz="2400" dirty="0"/>
              <a:t>Architectural design is concerned with understanding how a software system should be organized and designing the overall structure of that system.</a:t>
            </a:r>
          </a:p>
          <a:p>
            <a:r>
              <a:rPr lang="en-US" sz="2400" dirty="0"/>
              <a:t>Architectural design is the critical link between design and requirements engineering, as it identifies the main structural components in a system and the relationships between them. </a:t>
            </a:r>
          </a:p>
          <a:p>
            <a:r>
              <a:rPr lang="en-US" sz="2400" dirty="0"/>
              <a:t>The output of the architectural design process is an architectural model that describes how the system is organized as a set of communicating components. </a:t>
            </a:r>
            <a:endParaRPr lang="en-GB"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92314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Client–server pattern</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4055537818"/>
              </p:ext>
            </p:extLst>
          </p:nvPr>
        </p:nvGraphicFramePr>
        <p:xfrm>
          <a:off x="930107" y="1600200"/>
          <a:ext cx="7298479" cy="4424680"/>
        </p:xfrm>
        <a:graphic>
          <a:graphicData uri="http://schemas.openxmlformats.org/drawingml/2006/table">
            <a:tbl>
              <a:tblPr firstRow="1" bandRow="1">
                <a:tableStyleId>{5C22544A-7EE6-4342-B048-85BDC9FD1C3A}</a:tableStyleId>
              </a:tblPr>
              <a:tblGrid>
                <a:gridCol w="1847313"/>
                <a:gridCol w="5451166"/>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a:solidFill>
                            <a:srgbClr val="000000"/>
                          </a:solidFill>
                          <a:latin typeface="Helvetica"/>
                          <a:ea typeface="Times New Roman"/>
                          <a:cs typeface="Helvetica"/>
                        </a:rPr>
                        <a:t>Client-</a:t>
                      </a:r>
                      <a:r>
                        <a:rPr lang="en-GB" sz="1400" b="1" dirty="0" smtClean="0">
                          <a:solidFill>
                            <a:srgbClr val="000000"/>
                          </a:solidFill>
                          <a:latin typeface="Helvetica"/>
                          <a:ea typeface="Times New Roman"/>
                          <a:cs typeface="Helvetica"/>
                        </a:rPr>
                        <a:t>server</a:t>
                      </a:r>
                      <a:endParaRPr lang="en-GB" sz="1400" b="1" dirty="0">
                        <a:solidFill>
                          <a:srgbClr val="000000"/>
                        </a:solidFill>
                        <a:latin typeface="Helvetica"/>
                        <a:ea typeface="Times New Roman"/>
                        <a:cs typeface="Helvetica"/>
                      </a:endParaRPr>
                    </a:p>
                  </a:txBody>
                  <a:tcPr marL="68580" marR="68580" marT="0" marB="0"/>
                </a:tc>
              </a:tr>
              <a:tr h="339165">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In a client–server architecture, the functionality of the system is organized into services, with each service delivered from a separate server. Clients are users of these services and access servers to make use of them.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Lots of web based applications. </a:t>
                      </a:r>
                      <a:r>
                        <a:rPr lang="en-GB" sz="1400" smtClean="0">
                          <a:solidFill>
                            <a:srgbClr val="000000"/>
                          </a:solidFill>
                          <a:latin typeface="Helvetica"/>
                          <a:ea typeface="Times New Roman"/>
                          <a:cs typeface="Helvetica"/>
                        </a:rPr>
                        <a:t>Skype. </a:t>
                      </a:r>
                      <a:r>
                        <a:rPr lang="en-GB" sz="1400" dirty="0" smtClean="0">
                          <a:solidFill>
                            <a:srgbClr val="000000"/>
                          </a:solidFill>
                          <a:latin typeface="Helvetica"/>
                          <a:ea typeface="Times New Roman"/>
                          <a:cs typeface="Helvetica"/>
                        </a:rPr>
                        <a:t>Figure in the next slide </a:t>
                      </a:r>
                      <a:r>
                        <a:rPr lang="en-GB" sz="1400" dirty="0">
                          <a:solidFill>
                            <a:srgbClr val="000000"/>
                          </a:solidFill>
                          <a:latin typeface="Helvetica"/>
                          <a:ea typeface="Times New Roman"/>
                          <a:cs typeface="Helvetica"/>
                        </a:rPr>
                        <a:t>is an example of a film and video/DVD library organized as a client–server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Used when data in a shared database has to be accessed from a range of locations. Because servers can be replicated, may also be used when the load on a system is variable.</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principal advantage of this model is that servers can be distributed across a network. General functionality (e.g., a printing service) can be available to all clients and does not need to be implemented by all services.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Each service is a single point of failure so susceptible to denial of service attacks or server failure. Performance may be unpredictable because it depends on the network as well as the system. May be management problems if servers are owned by different organizations</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17889428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a:t>
            </a:r>
            <a:r>
              <a:rPr lang="en-US" dirty="0" smtClean="0"/>
              <a:t>Client–server</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7" name="Content Placeholder 3" descr="6.11 ClientServerFilmPhoto.eps"/>
          <p:cNvPicPr>
            <a:picLocks noChangeAspect="1"/>
          </p:cNvPicPr>
          <p:nvPr/>
        </p:nvPicPr>
        <p:blipFill>
          <a:blip r:embed="rId3"/>
          <a:srcRect l="-1062" r="-1062"/>
          <a:stretch>
            <a:fillRect/>
          </a:stretch>
        </p:blipFill>
        <p:spPr>
          <a:xfrm>
            <a:off x="822014" y="1775831"/>
            <a:ext cx="7203898" cy="3961866"/>
          </a:xfrm>
          <a:prstGeom prst="rect">
            <a:avLst/>
          </a:prstGeom>
        </p:spPr>
      </p:pic>
    </p:spTree>
    <p:extLst>
      <p:ext uri="{BB962C8B-B14F-4D97-AF65-F5344CB8AC3E}">
        <p14:creationId xmlns:p14="http://schemas.microsoft.com/office/powerpoint/2010/main" val="2868655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Peer-to-Peer </a:t>
            </a:r>
            <a:r>
              <a:rPr lang="lt-LT" dirty="0" err="1" smtClean="0"/>
              <a:t>Architecture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0" indent="0">
              <a:lnSpc>
                <a:spcPct val="90000"/>
              </a:lnSpc>
              <a:buNone/>
            </a:pPr>
            <a:r>
              <a:rPr lang="en-US" sz="1600" dirty="0"/>
              <a:t>In this pattern, individual components are known as peers. Peers may function both as a client, requesting services from other peers, and as a server, providing services to other peers. A peer may act as a client or as a server or as both, and it can change its role dynamically with time.</a:t>
            </a:r>
            <a:endParaRPr lang="en-US" sz="1400" dirty="0"/>
          </a:p>
        </p:txBody>
      </p:sp>
      <p:pic>
        <p:nvPicPr>
          <p:cNvPr id="3" name="Picture 2"/>
          <p:cNvPicPr>
            <a:picLocks noChangeAspect="1"/>
          </p:cNvPicPr>
          <p:nvPr/>
        </p:nvPicPr>
        <p:blipFill>
          <a:blip r:embed="rId4"/>
          <a:stretch>
            <a:fillRect/>
          </a:stretch>
        </p:blipFill>
        <p:spPr>
          <a:xfrm>
            <a:off x="547925" y="3330387"/>
            <a:ext cx="1270747" cy="1190412"/>
          </a:xfrm>
          <a:prstGeom prst="rect">
            <a:avLst/>
          </a:prstGeom>
        </p:spPr>
      </p:pic>
      <p:pic>
        <p:nvPicPr>
          <p:cNvPr id="5" name="Picture 4"/>
          <p:cNvPicPr>
            <a:picLocks noChangeAspect="1"/>
          </p:cNvPicPr>
          <p:nvPr/>
        </p:nvPicPr>
        <p:blipFill>
          <a:blip r:embed="rId5"/>
          <a:stretch>
            <a:fillRect/>
          </a:stretch>
        </p:blipFill>
        <p:spPr>
          <a:xfrm>
            <a:off x="1909396" y="2884093"/>
            <a:ext cx="2476500" cy="2362200"/>
          </a:xfrm>
          <a:prstGeom prst="rect">
            <a:avLst/>
          </a:prstGeom>
        </p:spPr>
      </p:pic>
      <p:pic>
        <p:nvPicPr>
          <p:cNvPr id="4" name="Picture 3"/>
          <p:cNvPicPr>
            <a:picLocks noChangeAspect="1"/>
          </p:cNvPicPr>
          <p:nvPr/>
        </p:nvPicPr>
        <p:blipFill>
          <a:blip r:embed="rId6"/>
          <a:stretch>
            <a:fillRect/>
          </a:stretch>
        </p:blipFill>
        <p:spPr>
          <a:xfrm>
            <a:off x="4476620" y="2585197"/>
            <a:ext cx="4286250" cy="3314700"/>
          </a:xfrm>
          <a:prstGeom prst="rect">
            <a:avLst/>
          </a:prstGeom>
        </p:spPr>
      </p:pic>
    </p:spTree>
    <p:extLst>
      <p:ext uri="{BB962C8B-B14F-4D97-AF65-F5344CB8AC3E}">
        <p14:creationId xmlns:p14="http://schemas.microsoft.com/office/powerpoint/2010/main" val="3914605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Peer-to-peer</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3324287072"/>
              </p:ext>
            </p:extLst>
          </p:nvPr>
        </p:nvGraphicFramePr>
        <p:xfrm>
          <a:off x="822013" y="1600200"/>
          <a:ext cx="7653771" cy="3856736"/>
        </p:xfrm>
        <a:graphic>
          <a:graphicData uri="http://schemas.openxmlformats.org/drawingml/2006/table">
            <a:tbl>
              <a:tblPr firstRow="1" bandRow="1">
                <a:tableStyleId>{5C22544A-7EE6-4342-B048-85BDC9FD1C3A}</a:tableStyleId>
              </a:tblPr>
              <a:tblGrid>
                <a:gridCol w="1572820"/>
                <a:gridCol w="6080951"/>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Peer-to-peer</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indent="0" algn="just" defTabSz="914400" rtl="0" eaLnBrk="1" latinLnBrk="0" hangingPunct="1">
                        <a:lnSpc>
                          <a:spcPct val="90000"/>
                        </a:lnSpc>
                        <a:spcAft>
                          <a:spcPts val="0"/>
                        </a:spcAft>
                        <a:buNone/>
                        <a:tabLst>
                          <a:tab pos="342900" algn="l"/>
                          <a:tab pos="685800" algn="l"/>
                          <a:tab pos="1028700" algn="l"/>
                        </a:tabLst>
                      </a:pPr>
                      <a:r>
                        <a:rPr lang="en-US" sz="1400" kern="1200" dirty="0" smtClean="0">
                          <a:solidFill>
                            <a:srgbClr val="000000"/>
                          </a:solidFill>
                          <a:latin typeface="Helvetica"/>
                          <a:ea typeface="Times New Roman"/>
                          <a:cs typeface="Helvetica"/>
                        </a:rPr>
                        <a:t>In this pattern, individual components are known as peers. Peers may function both as a client, requesting services from other peers, and as a server, providing services to other peers. A peer may act as a client or as a server or as both, and it can change its role dynamically with time.</a:t>
                      </a:r>
                      <a:endParaRPr lang="en-US"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err="1" smtClean="0">
                          <a:solidFill>
                            <a:srgbClr val="000000"/>
                          </a:solidFill>
                          <a:latin typeface="Helvetica"/>
                          <a:ea typeface="Times New Roman"/>
                          <a:cs typeface="Helvetica"/>
                        </a:rPr>
                        <a:t>Bittorent</a:t>
                      </a:r>
                      <a:r>
                        <a:rPr lang="en-GB" sz="1400" dirty="0" smtClean="0">
                          <a:solidFill>
                            <a:srgbClr val="000000"/>
                          </a:solidFill>
                          <a:latin typeface="Helvetica"/>
                          <a:ea typeface="Times New Roman"/>
                          <a:cs typeface="Helvetica"/>
                        </a:rPr>
                        <a:t>, Gnutella, P2PTV, PDRP, Spotify, Skype (until 2018)</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Multiple systems need to share common information and applications along with the resource demands. A peer-to-peer network is a distributed application architecture that partitions tasks or work loads between peers.</a:t>
                      </a:r>
                      <a:endParaRPr lang="en-GB" sz="1400" kern="1200" dirty="0">
                        <a:solidFill>
                          <a:srgbClr val="000000"/>
                        </a:solidFill>
                        <a:latin typeface="Helvetica"/>
                        <a:ea typeface="Times New Roman"/>
                        <a:cs typeface="Helvetica"/>
                      </a:endParaRPr>
                    </a:p>
                  </a:txBody>
                  <a:tcPr marL="68580" marR="68580" marT="0" marB="0"/>
                </a:tc>
              </a:tr>
              <a:tr h="40757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Applications with high resource (networking) demands. If developed properly applications</a:t>
                      </a:r>
                      <a:r>
                        <a:rPr lang="en-US" sz="1400" kern="1200" baseline="0" dirty="0" smtClean="0">
                          <a:solidFill>
                            <a:srgbClr val="000000"/>
                          </a:solidFill>
                          <a:latin typeface="Helvetica"/>
                          <a:ea typeface="Times New Roman"/>
                          <a:cs typeface="Helvetica"/>
                        </a:rPr>
                        <a:t> with high security and privacy.</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This pattern is not applicable if the application or the information cannot be distributed on multiple servers. The scalability of the applications and information access needs to be examined and managed, since this may be an issue if growth is expected, especially the numbers of peers that communicate simultaneously. If not developed properly, IT security becomes and important aspect of the solution.</a:t>
                      </a:r>
                      <a:endParaRPr lang="en-GB" sz="1400" kern="12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20112481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Pipe</a:t>
            </a:r>
            <a:r>
              <a:rPr lang="lt-LT" dirty="0" smtClean="0"/>
              <a:t>s</a:t>
            </a:r>
            <a:r>
              <a:rPr lang="en-GB" dirty="0" smtClean="0"/>
              <a:t> </a:t>
            </a:r>
            <a:r>
              <a:rPr lang="en-GB" dirty="0"/>
              <a:t>and </a:t>
            </a:r>
            <a:r>
              <a:rPr lang="lt-LT" dirty="0" smtClean="0"/>
              <a:t>F</a:t>
            </a:r>
            <a:r>
              <a:rPr lang="en-GB" dirty="0" err="1" smtClean="0"/>
              <a:t>ilter</a:t>
            </a:r>
            <a:r>
              <a:rPr lang="lt-LT" dirty="0" smtClean="0"/>
              <a:t>s</a:t>
            </a:r>
            <a:r>
              <a:rPr lang="en-GB" dirty="0" smtClean="0"/>
              <a:t> </a:t>
            </a:r>
            <a:r>
              <a:rPr lang="lt-LT" dirty="0" smtClean="0"/>
              <a:t>A</a:t>
            </a:r>
            <a:r>
              <a:rPr lang="en-GB" dirty="0" err="1" smtClean="0"/>
              <a:t>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GB" sz="2400" dirty="0"/>
              <a:t>Functional transformations process their inputs to produce outputs.</a:t>
            </a:r>
          </a:p>
          <a:p>
            <a:pPr>
              <a:lnSpc>
                <a:spcPct val="90000"/>
              </a:lnSpc>
            </a:pPr>
            <a:r>
              <a:rPr lang="en-GB" sz="2400" dirty="0"/>
              <a:t>May be referred to as a pipe and filter model (as in UNIX shell).</a:t>
            </a:r>
          </a:p>
          <a:p>
            <a:pPr>
              <a:lnSpc>
                <a:spcPct val="90000"/>
              </a:lnSpc>
            </a:pPr>
            <a:r>
              <a:rPr lang="en-GB" sz="2400" dirty="0"/>
              <a:t>Variants of this approach are very common. When transformations are sequential, this is a batch sequential model which is extensively used in data processing systems.</a:t>
            </a:r>
          </a:p>
          <a:p>
            <a:pPr>
              <a:lnSpc>
                <a:spcPct val="90000"/>
              </a:lnSpc>
            </a:pPr>
            <a:r>
              <a:rPr lang="en-GB" sz="2400" dirty="0"/>
              <a:t>Not really suitable for interactive systems.</a:t>
            </a:r>
          </a:p>
          <a:p>
            <a:endParaRPr lang="en-US" sz="2000" dirty="0"/>
          </a:p>
        </p:txBody>
      </p:sp>
    </p:spTree>
    <p:extLst>
      <p:ext uri="{BB962C8B-B14F-4D97-AF65-F5344CB8AC3E}">
        <p14:creationId xmlns:p14="http://schemas.microsoft.com/office/powerpoint/2010/main" val="659138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Pipe</a:t>
            </a:r>
            <a:r>
              <a:rPr lang="lt-LT" dirty="0" smtClean="0"/>
              <a:t>s</a:t>
            </a:r>
            <a:r>
              <a:rPr lang="en-GB" dirty="0" smtClean="0"/>
              <a:t> </a:t>
            </a:r>
            <a:r>
              <a:rPr lang="en-GB" dirty="0"/>
              <a:t>and </a:t>
            </a:r>
            <a:r>
              <a:rPr lang="en-GB" dirty="0" smtClean="0"/>
              <a:t>filter</a:t>
            </a:r>
            <a:r>
              <a:rPr lang="lt-LT" dirty="0" smtClean="0"/>
              <a:t>s</a:t>
            </a:r>
            <a:r>
              <a:rPr lang="en-GB" dirty="0" smtClean="0"/>
              <a:t> </a:t>
            </a:r>
            <a:r>
              <a:rPr lang="lt-LT" dirty="0"/>
              <a:t>a</a:t>
            </a:r>
            <a:r>
              <a:rPr lang="en-GB" dirty="0" err="1" smtClean="0"/>
              <a:t>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4" name="Picture 3"/>
          <p:cNvPicPr>
            <a:picLocks noChangeAspect="1"/>
          </p:cNvPicPr>
          <p:nvPr/>
        </p:nvPicPr>
        <p:blipFill>
          <a:blip r:embed="rId3"/>
          <a:stretch>
            <a:fillRect/>
          </a:stretch>
        </p:blipFill>
        <p:spPr>
          <a:xfrm>
            <a:off x="1624006" y="1526243"/>
            <a:ext cx="5311040" cy="2628898"/>
          </a:xfrm>
          <a:prstGeom prst="rect">
            <a:avLst/>
          </a:prstGeom>
        </p:spPr>
      </p:pic>
      <p:pic>
        <p:nvPicPr>
          <p:cNvPr id="5" name="Picture 4"/>
          <p:cNvPicPr>
            <a:picLocks noChangeAspect="1"/>
          </p:cNvPicPr>
          <p:nvPr/>
        </p:nvPicPr>
        <p:blipFill>
          <a:blip r:embed="rId4"/>
          <a:stretch>
            <a:fillRect/>
          </a:stretch>
        </p:blipFill>
        <p:spPr>
          <a:xfrm>
            <a:off x="1536046" y="4567502"/>
            <a:ext cx="5316666" cy="1288692"/>
          </a:xfrm>
          <a:prstGeom prst="rect">
            <a:avLst/>
          </a:prstGeom>
        </p:spPr>
      </p:pic>
    </p:spTree>
    <p:extLst>
      <p:ext uri="{BB962C8B-B14F-4D97-AF65-F5344CB8AC3E}">
        <p14:creationId xmlns:p14="http://schemas.microsoft.com/office/powerpoint/2010/main" val="136200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Pipe</a:t>
            </a:r>
            <a:r>
              <a:rPr lang="lt-LT" dirty="0" smtClean="0"/>
              <a:t>s</a:t>
            </a:r>
            <a:r>
              <a:rPr lang="en-GB" dirty="0" smtClean="0"/>
              <a:t> </a:t>
            </a:r>
            <a:r>
              <a:rPr lang="en-GB" dirty="0"/>
              <a:t>and </a:t>
            </a:r>
            <a:r>
              <a:rPr lang="en-GB" dirty="0" smtClean="0"/>
              <a:t>filter</a:t>
            </a:r>
            <a:r>
              <a:rPr lang="lt-LT" dirty="0" smtClean="0"/>
              <a:t>s</a:t>
            </a:r>
            <a:r>
              <a:rPr lang="en-GB" dirty="0" smtClean="0"/>
              <a:t> </a:t>
            </a:r>
            <a:r>
              <a:rPr lang="lt-LT" dirty="0"/>
              <a:t>a</a:t>
            </a:r>
            <a:r>
              <a:rPr lang="en-GB" dirty="0" err="1" smtClean="0"/>
              <a:t>rchitecture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pic>
        <p:nvPicPr>
          <p:cNvPr id="3" name="6C4dPvvBtTc"/>
          <p:cNvPicPr>
            <a:picLocks noRot="1" noChangeAspect="1"/>
          </p:cNvPicPr>
          <p:nvPr>
            <a:videoFile r:link="rId1"/>
          </p:nvPr>
        </p:nvPicPr>
        <p:blipFill>
          <a:blip r:embed="rId4"/>
          <a:stretch>
            <a:fillRect/>
          </a:stretch>
        </p:blipFill>
        <p:spPr>
          <a:xfrm>
            <a:off x="1042147" y="1605243"/>
            <a:ext cx="7222564" cy="4062692"/>
          </a:xfrm>
          <a:prstGeom prst="rect">
            <a:avLst/>
          </a:prstGeom>
        </p:spPr>
      </p:pic>
    </p:spTree>
    <p:extLst>
      <p:ext uri="{BB962C8B-B14F-4D97-AF65-F5344CB8AC3E}">
        <p14:creationId xmlns:p14="http://schemas.microsoft.com/office/powerpoint/2010/main" val="19339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a:t>
            </a:r>
            <a:r>
              <a:rPr lang="en-US" dirty="0" smtClean="0"/>
              <a:t>pipe</a:t>
            </a:r>
            <a:r>
              <a:rPr lang="lt-LT" dirty="0" smtClean="0"/>
              <a:t>s</a:t>
            </a:r>
            <a:r>
              <a:rPr lang="en-US" dirty="0" smtClean="0"/>
              <a:t> </a:t>
            </a:r>
            <a:r>
              <a:rPr lang="en-US" dirty="0"/>
              <a:t>and </a:t>
            </a:r>
            <a:r>
              <a:rPr lang="en-US" dirty="0" smtClean="0"/>
              <a:t>filter</a:t>
            </a:r>
            <a:r>
              <a:rPr lang="lt-LT" dirty="0" smtClean="0"/>
              <a:t>s</a:t>
            </a:r>
            <a:r>
              <a:rPr lang="en-US" dirty="0" smtClean="0"/>
              <a:t> </a:t>
            </a:r>
            <a:r>
              <a:rPr lang="en-US" dirty="0"/>
              <a:t>pattern</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558052207"/>
              </p:ext>
            </p:extLst>
          </p:nvPr>
        </p:nvGraphicFramePr>
        <p:xfrm>
          <a:off x="822014" y="1600200"/>
          <a:ext cx="7190386" cy="415544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Pipe</a:t>
                      </a:r>
                      <a:r>
                        <a:rPr lang="lt-LT" sz="1400" b="1" dirty="0" smtClean="0">
                          <a:solidFill>
                            <a:srgbClr val="000000"/>
                          </a:solidFill>
                          <a:latin typeface="Helvetica"/>
                          <a:ea typeface="Times New Roman"/>
                          <a:cs typeface="Helvetica"/>
                        </a:rPr>
                        <a:t>s</a:t>
                      </a:r>
                      <a:r>
                        <a:rPr lang="en-GB" sz="1400" b="1" dirty="0" smtClean="0">
                          <a:solidFill>
                            <a:srgbClr val="000000"/>
                          </a:solidFill>
                          <a:latin typeface="Helvetica"/>
                          <a:ea typeface="Times New Roman"/>
                          <a:cs typeface="Helvetica"/>
                        </a:rPr>
                        <a:t> </a:t>
                      </a:r>
                      <a:r>
                        <a:rPr lang="en-GB" sz="1400" b="1" dirty="0">
                          <a:solidFill>
                            <a:srgbClr val="000000"/>
                          </a:solidFill>
                          <a:latin typeface="Helvetica"/>
                          <a:ea typeface="Times New Roman"/>
                          <a:cs typeface="Helvetica"/>
                        </a:rPr>
                        <a:t>and </a:t>
                      </a:r>
                      <a:r>
                        <a:rPr lang="en-GB" sz="1400" b="1" dirty="0" smtClean="0">
                          <a:solidFill>
                            <a:srgbClr val="000000"/>
                          </a:solidFill>
                          <a:latin typeface="Helvetica"/>
                          <a:ea typeface="Times New Roman"/>
                          <a:cs typeface="Helvetica"/>
                        </a:rPr>
                        <a:t>filter</a:t>
                      </a:r>
                      <a:r>
                        <a:rPr lang="lt-LT" sz="1400" b="1" dirty="0" smtClean="0">
                          <a:solidFill>
                            <a:srgbClr val="000000"/>
                          </a:solidFill>
                          <a:latin typeface="Helvetica"/>
                          <a:ea typeface="Times New Roman"/>
                          <a:cs typeface="Helvetica"/>
                        </a:rPr>
                        <a:t>s</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processing of the data in a system is organized so that each processing component (filter) is discrete and carries out one type of data transformation. The data flows (as in a pipe) from one component to another for processing. </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Production of video</a:t>
                      </a:r>
                      <a:r>
                        <a:rPr lang="en-GB" sz="1400" baseline="0" dirty="0" smtClean="0">
                          <a:solidFill>
                            <a:srgbClr val="000000"/>
                          </a:solidFill>
                          <a:latin typeface="Helvetica"/>
                          <a:ea typeface="Times New Roman"/>
                          <a:cs typeface="Helvetica"/>
                        </a:rPr>
                        <a:t> by running video producing and encoding tasks.</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Commonly used in data processing applications (both batch- and transaction-based) where inputs are processed in separate stages to generate related outputs.</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Easy to understand and supports transformation reuse. Workflow style matches the structure of many business processes. Evolution by adding transformations is straightforward. Can be implemented as either a sequential or concurrent system.</a:t>
                      </a: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a:solidFill>
                            <a:srgbClr val="000000"/>
                          </a:solidFill>
                          <a:latin typeface="Helvetica"/>
                          <a:ea typeface="Times New Roman"/>
                          <a:cs typeface="Helvetica"/>
                        </a:rPr>
                        <a:t>The format for data transfer has to be agreed upon between communicating transformations. Each transformation must parse its input and </a:t>
                      </a:r>
                      <a:r>
                        <a:rPr lang="en-GB" sz="1400" dirty="0" err="1">
                          <a:solidFill>
                            <a:srgbClr val="000000"/>
                          </a:solidFill>
                          <a:latin typeface="Helvetica"/>
                          <a:ea typeface="Times New Roman"/>
                          <a:cs typeface="Helvetica"/>
                        </a:rPr>
                        <a:t>unparse</a:t>
                      </a:r>
                      <a:r>
                        <a:rPr lang="en-GB" sz="1400" dirty="0">
                          <a:solidFill>
                            <a:srgbClr val="000000"/>
                          </a:solidFill>
                          <a:latin typeface="Helvetica"/>
                          <a:ea typeface="Times New Roman"/>
                          <a:cs typeface="Helvetica"/>
                        </a:rPr>
                        <a:t> its output to the agreed form. This increases system overhead and may mean that it is impossible to reuse functional transformations that use incompatible data structures</a:t>
                      </a:r>
                      <a:r>
                        <a:rPr lang="en-GB"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4976757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15154" y="422490"/>
            <a:ext cx="7886700" cy="619724"/>
          </a:xfrm>
        </p:spPr>
        <p:txBody>
          <a:bodyPr/>
          <a:lstStyle/>
          <a:p>
            <a:r>
              <a:rPr lang="en-US" dirty="0" smtClean="0"/>
              <a:t>Event-bus / Message-bus </a:t>
            </a:r>
            <a:r>
              <a:rPr lang="lt-LT" dirty="0" err="1" smtClean="0"/>
              <a:t>architecture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1026" name="Picture 2" descr="https://cdn-images-1.medium.com/max/800/1*DOZ4nVR9zkJm-EnXT3KOG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528" y="1533158"/>
            <a:ext cx="6019800"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85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Event </a:t>
            </a:r>
            <a:r>
              <a:rPr lang="en-US" dirty="0"/>
              <a:t>/ </a:t>
            </a:r>
            <a:r>
              <a:rPr lang="en-US" dirty="0" smtClean="0"/>
              <a:t>Message-bus</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855579962"/>
              </p:ext>
            </p:extLst>
          </p:nvPr>
        </p:nvGraphicFramePr>
        <p:xfrm>
          <a:off x="822014" y="1600200"/>
          <a:ext cx="7190386" cy="335788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Event</a:t>
                      </a:r>
                      <a:r>
                        <a:rPr lang="en-GB" sz="1400" b="1" baseline="0" dirty="0" smtClean="0">
                          <a:solidFill>
                            <a:srgbClr val="000000"/>
                          </a:solidFill>
                          <a:latin typeface="Helvetica"/>
                          <a:ea typeface="Times New Roman"/>
                          <a:cs typeface="Helvetica"/>
                        </a:rPr>
                        <a:t> / Message bus</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This pattern primarily deals with events and has 4 major components; event source, event listener, channel and event bus. Sources publish messages to particular channels on an event bus. Listeners subscribe to particular channels. Listeners are notified of messages that are published to a channel to which they have subscribed before.</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Android development.</a:t>
                      </a:r>
                    </a:p>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Notification services.</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When you need to decouple components to achieve effective distribution.</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New publishers, subscribers and connections can be added easily.</a:t>
                      </a:r>
                    </a:p>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Effective for highly distributed applications.</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Scalability may be a problem if all messages travel through the same bus.</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2144077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Advantages of explicit architecture</a:t>
            </a:r>
            <a:endParaRPr lang="en-US" dirty="0"/>
          </a:p>
        </p:txBody>
      </p:sp>
      <p:sp>
        <p:nvSpPr>
          <p:cNvPr id="3" name="Text Placeholder 2"/>
          <p:cNvSpPr>
            <a:spLocks noGrp="1"/>
          </p:cNvSpPr>
          <p:nvPr>
            <p:ph type="body" sz="quarter" idx="12"/>
          </p:nvPr>
        </p:nvSpPr>
        <p:spPr>
          <a:xfrm>
            <a:off x="457202" y="1270748"/>
            <a:ext cx="8226909" cy="4276165"/>
          </a:xfrm>
        </p:spPr>
        <p:txBody>
          <a:bodyPr/>
          <a:lstStyle/>
          <a:p>
            <a:pPr>
              <a:lnSpc>
                <a:spcPct val="90000"/>
              </a:lnSpc>
            </a:pPr>
            <a:r>
              <a:rPr lang="en-GB" dirty="0"/>
              <a:t>Stakeholder communication</a:t>
            </a:r>
          </a:p>
          <a:p>
            <a:pPr lvl="1"/>
            <a:r>
              <a:rPr lang="en-GB" sz="2000" dirty="0"/>
              <a:t>Architecture may be used as a focus of discussion by system stakeholders.</a:t>
            </a:r>
          </a:p>
          <a:p>
            <a:pPr>
              <a:lnSpc>
                <a:spcPct val="90000"/>
              </a:lnSpc>
            </a:pPr>
            <a:r>
              <a:rPr lang="en-GB" dirty="0"/>
              <a:t>System analysis</a:t>
            </a:r>
          </a:p>
          <a:p>
            <a:pPr lvl="1"/>
            <a:r>
              <a:rPr lang="en-GB" sz="2000" dirty="0"/>
              <a:t>Means that analysis of whether the system can meet its non-functional requirements is possible.</a:t>
            </a:r>
          </a:p>
          <a:p>
            <a:pPr>
              <a:lnSpc>
                <a:spcPct val="90000"/>
              </a:lnSpc>
            </a:pPr>
            <a:r>
              <a:rPr lang="en-GB" dirty="0"/>
              <a:t>Large-scale reuse</a:t>
            </a:r>
          </a:p>
          <a:p>
            <a:pPr lvl="1"/>
            <a:r>
              <a:rPr lang="en-GB" sz="2000" dirty="0"/>
              <a:t>The architecture may be reusable across a range of systems</a:t>
            </a:r>
          </a:p>
          <a:p>
            <a:pPr lvl="1"/>
            <a:r>
              <a:rPr lang="en-GB" sz="2000" dirty="0"/>
              <a:t>Product-line architectures may be developed.</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504749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Broker</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3" name="Picture 2"/>
          <p:cNvPicPr>
            <a:picLocks noChangeAspect="1"/>
          </p:cNvPicPr>
          <p:nvPr/>
        </p:nvPicPr>
        <p:blipFill>
          <a:blip r:embed="rId3"/>
          <a:stretch>
            <a:fillRect/>
          </a:stretch>
        </p:blipFill>
        <p:spPr>
          <a:xfrm>
            <a:off x="1219200" y="1390650"/>
            <a:ext cx="6705600" cy="4076700"/>
          </a:xfrm>
          <a:prstGeom prst="rect">
            <a:avLst/>
          </a:prstGeom>
        </p:spPr>
      </p:pic>
    </p:spTree>
    <p:extLst>
      <p:ext uri="{BB962C8B-B14F-4D97-AF65-F5344CB8AC3E}">
        <p14:creationId xmlns:p14="http://schemas.microsoft.com/office/powerpoint/2010/main" val="2565374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Broker</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803410165"/>
              </p:ext>
            </p:extLst>
          </p:nvPr>
        </p:nvGraphicFramePr>
        <p:xfrm>
          <a:off x="822014" y="1600200"/>
          <a:ext cx="7190386" cy="330200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Broker</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It is the case when the components can interact with each other by remote service invocations. A broker component is responsible for the coordination of communication among components. Servers publish their capabilities (services and characteristics) to a broker. Clients request a service from the broker, and the broker then redirects the client to a suitable service from its registry.</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Message broker software such as Apache </a:t>
                      </a:r>
                      <a:r>
                        <a:rPr lang="en-GB" sz="1400" b="1" dirty="0" err="1" smtClean="0">
                          <a:solidFill>
                            <a:srgbClr val="000000"/>
                          </a:solidFill>
                          <a:latin typeface="Helvetica"/>
                          <a:ea typeface="Times New Roman"/>
                          <a:cs typeface="Helvetica"/>
                        </a:rPr>
                        <a:t>ActiveMQ</a:t>
                      </a:r>
                      <a:r>
                        <a:rPr lang="en-GB" sz="1400" dirty="0" smtClean="0">
                          <a:solidFill>
                            <a:srgbClr val="000000"/>
                          </a:solidFill>
                          <a:latin typeface="Helvetica"/>
                          <a:ea typeface="Times New Roman"/>
                          <a:cs typeface="Helvetica"/>
                        </a:rPr>
                        <a:t>, Apache </a:t>
                      </a:r>
                      <a:r>
                        <a:rPr lang="en-GB" sz="1400" b="1" dirty="0" smtClean="0">
                          <a:solidFill>
                            <a:srgbClr val="000000"/>
                          </a:solidFill>
                          <a:latin typeface="Helvetica"/>
                          <a:ea typeface="Times New Roman"/>
                          <a:cs typeface="Helvetica"/>
                        </a:rPr>
                        <a:t>Kafka</a:t>
                      </a:r>
                      <a:r>
                        <a:rPr lang="en-GB" sz="1400" dirty="0" smtClean="0">
                          <a:solidFill>
                            <a:srgbClr val="000000"/>
                          </a:solidFill>
                          <a:latin typeface="Helvetica"/>
                          <a:ea typeface="Times New Roman"/>
                          <a:cs typeface="Helvetica"/>
                        </a:rPr>
                        <a:t>, </a:t>
                      </a:r>
                      <a:r>
                        <a:rPr lang="en-GB" sz="1400" b="1" dirty="0" err="1" smtClean="0">
                          <a:solidFill>
                            <a:srgbClr val="000000"/>
                          </a:solidFill>
                          <a:latin typeface="Helvetica"/>
                          <a:ea typeface="Times New Roman"/>
                          <a:cs typeface="Helvetica"/>
                        </a:rPr>
                        <a:t>RabbitMQ</a:t>
                      </a:r>
                      <a:r>
                        <a:rPr lang="en-GB" sz="1400" dirty="0" smtClean="0">
                          <a:solidFill>
                            <a:srgbClr val="000000"/>
                          </a:solidFill>
                          <a:latin typeface="Helvetica"/>
                          <a:ea typeface="Times New Roman"/>
                          <a:cs typeface="Helvetica"/>
                        </a:rPr>
                        <a:t> and </a:t>
                      </a:r>
                      <a:r>
                        <a:rPr lang="en-GB" sz="1400" b="1" dirty="0" err="1" smtClean="0">
                          <a:solidFill>
                            <a:srgbClr val="000000"/>
                          </a:solidFill>
                          <a:latin typeface="Helvetica"/>
                          <a:ea typeface="Times New Roman"/>
                          <a:cs typeface="Helvetica"/>
                        </a:rPr>
                        <a:t>JBoss</a:t>
                      </a:r>
                      <a:r>
                        <a:rPr lang="en-GB" sz="1400" dirty="0" smtClean="0">
                          <a:solidFill>
                            <a:srgbClr val="000000"/>
                          </a:solidFill>
                          <a:latin typeface="Helvetica"/>
                          <a:ea typeface="Times New Roman"/>
                          <a:cs typeface="Helvetica"/>
                        </a:rPr>
                        <a:t> Messaging.</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This pattern is used to structure distributed systems with decoupled components.</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Allows dynamic change, addition, deletion and relocation of objects, and it makes distribution transparent to the developer</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Requires </a:t>
                      </a:r>
                      <a:r>
                        <a:rPr lang="en-US" sz="1400" dirty="0" err="1" smtClean="0">
                          <a:solidFill>
                            <a:srgbClr val="000000"/>
                          </a:solidFill>
                          <a:latin typeface="Helvetica"/>
                          <a:ea typeface="Times New Roman"/>
                          <a:cs typeface="Helvetica"/>
                        </a:rPr>
                        <a:t>standartization</a:t>
                      </a:r>
                      <a:r>
                        <a:rPr lang="en-US" sz="1400" dirty="0" smtClean="0">
                          <a:solidFill>
                            <a:srgbClr val="000000"/>
                          </a:solidFill>
                          <a:latin typeface="Helvetica"/>
                          <a:ea typeface="Times New Roman"/>
                          <a:cs typeface="Helvetica"/>
                        </a:rPr>
                        <a:t> of service descriptions.</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1172147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Service Oriented Architecture</a:t>
            </a:r>
            <a:br>
              <a:rPr lang="en-GB" dirty="0" smtClean="0"/>
            </a:b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US" sz="1600" dirty="0" smtClean="0"/>
              <a:t>Service-oriented </a:t>
            </a:r>
            <a:r>
              <a:rPr lang="en-US" sz="1600" dirty="0"/>
              <a:t>architecture (SOA) enables application functionality to be provided as a set of services, and the creation of applications that make use of software services. Services are loosely coupled because they use standards-based interfaces that can be invoked, published, and discovered. Services in SOA are focused on providing a schema and message-based interaction with an application through interfaces that are application scoped, and not component or object-based. </a:t>
            </a:r>
            <a:endParaRPr lang="en-US" sz="1400" dirty="0"/>
          </a:p>
        </p:txBody>
      </p:sp>
      <p:pic>
        <p:nvPicPr>
          <p:cNvPr id="3" name="Picture 2"/>
          <p:cNvPicPr>
            <a:picLocks noChangeAspect="1"/>
          </p:cNvPicPr>
          <p:nvPr/>
        </p:nvPicPr>
        <p:blipFill>
          <a:blip r:embed="rId3"/>
          <a:stretch>
            <a:fillRect/>
          </a:stretch>
        </p:blipFill>
        <p:spPr>
          <a:xfrm>
            <a:off x="3925033" y="2989384"/>
            <a:ext cx="4774996" cy="3254706"/>
          </a:xfrm>
          <a:prstGeom prst="rect">
            <a:avLst/>
          </a:prstGeom>
        </p:spPr>
      </p:pic>
    </p:spTree>
    <p:extLst>
      <p:ext uri="{BB962C8B-B14F-4D97-AF65-F5344CB8AC3E}">
        <p14:creationId xmlns:p14="http://schemas.microsoft.com/office/powerpoint/2010/main" val="11701418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Key principles of SOA</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800" b="1" dirty="0"/>
              <a:t>Services are autonomous</a:t>
            </a:r>
            <a:r>
              <a:rPr lang="en-US" sz="1800" dirty="0"/>
              <a:t>. Each service is maintained, developed, deployed, and versioned independently.</a:t>
            </a:r>
          </a:p>
          <a:p>
            <a:r>
              <a:rPr lang="en-US" sz="1800" b="1" dirty="0"/>
              <a:t>Services are distributable</a:t>
            </a:r>
            <a:r>
              <a:rPr lang="en-US" sz="1800" dirty="0"/>
              <a:t>. Services can be located anywhere on a network, locally or remotely, as long as the network supports the required communication protocols.</a:t>
            </a:r>
          </a:p>
          <a:p>
            <a:r>
              <a:rPr lang="en-US" sz="1800" b="1" dirty="0"/>
              <a:t>Services are loosely coupled</a:t>
            </a:r>
            <a:r>
              <a:rPr lang="en-US" sz="1800" dirty="0"/>
              <a:t>. Each service is independent of others, and can be replaced or updated without breaking applications that use it as long as the interface is still compatible.</a:t>
            </a:r>
          </a:p>
          <a:p>
            <a:r>
              <a:rPr lang="en-US" sz="1800" b="1" dirty="0"/>
              <a:t>Services share schema and contract, not class</a:t>
            </a:r>
            <a:r>
              <a:rPr lang="en-US" sz="1800" dirty="0"/>
              <a:t>. Services share contracts and schemas when they communicate, not internal classes.</a:t>
            </a:r>
          </a:p>
          <a:p>
            <a:r>
              <a:rPr lang="en-US" sz="1800" b="1" dirty="0"/>
              <a:t>Compatibility is based on policy</a:t>
            </a:r>
            <a:r>
              <a:rPr lang="en-US" sz="1800" dirty="0"/>
              <a:t>. Policy in this case means definition of features such as transport, protocol, and security.</a:t>
            </a:r>
          </a:p>
        </p:txBody>
      </p:sp>
    </p:spTree>
    <p:extLst>
      <p:ext uri="{BB962C8B-B14F-4D97-AF65-F5344CB8AC3E}">
        <p14:creationId xmlns:p14="http://schemas.microsoft.com/office/powerpoint/2010/main" val="26957765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Main benefits of SOA</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800" b="1" dirty="0"/>
              <a:t>Domain alignment</a:t>
            </a:r>
            <a:r>
              <a:rPr lang="en-US" sz="1800" dirty="0"/>
              <a:t>. Reuse of common services with standard interfaces increases business and technology opportunities and reduces cost.</a:t>
            </a:r>
          </a:p>
          <a:p>
            <a:r>
              <a:rPr lang="en-US" sz="1800" b="1" dirty="0"/>
              <a:t>Abstraction</a:t>
            </a:r>
            <a:r>
              <a:rPr lang="en-US" sz="1800" dirty="0"/>
              <a:t>. Services are autonomous and accessed through a formal contract, which provides loose coupling and abstraction.</a:t>
            </a:r>
          </a:p>
          <a:p>
            <a:r>
              <a:rPr lang="en-US" sz="1800" b="1" dirty="0"/>
              <a:t>Discoverability</a:t>
            </a:r>
            <a:r>
              <a:rPr lang="en-US" sz="1800" dirty="0"/>
              <a:t>. Services can expose descriptions that allow other applications and services to locate them and automatically determine the interface.</a:t>
            </a:r>
          </a:p>
          <a:p>
            <a:r>
              <a:rPr lang="en-US" sz="1800" b="1" dirty="0"/>
              <a:t>Interoperability</a:t>
            </a:r>
            <a:r>
              <a:rPr lang="en-US" sz="1800" dirty="0"/>
              <a:t>. Because the protocols and data formats are based on industry standards, the provider and consumer of the service can be built and deployed on different platforms.</a:t>
            </a:r>
          </a:p>
          <a:p>
            <a:r>
              <a:rPr lang="en-US" sz="1800" b="1" dirty="0"/>
              <a:t>Rationalization</a:t>
            </a:r>
            <a:r>
              <a:rPr lang="en-US" sz="1800" dirty="0"/>
              <a:t>. Services can be granular in order to provide specific functionality, rather than duplicating the functionality in number of applications, which removes duplication.</a:t>
            </a:r>
          </a:p>
        </p:txBody>
      </p:sp>
    </p:spTree>
    <p:extLst>
      <p:ext uri="{BB962C8B-B14F-4D97-AF65-F5344CB8AC3E}">
        <p14:creationId xmlns:p14="http://schemas.microsoft.com/office/powerpoint/2010/main" val="20540331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smtClean="0"/>
              <a:t>Service Oriented Architecture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02058827"/>
              </p:ext>
            </p:extLst>
          </p:nvPr>
        </p:nvGraphicFramePr>
        <p:xfrm>
          <a:off x="822014" y="1600200"/>
          <a:ext cx="7190386" cy="415544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SOA</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It is the case when the components can interact with each other by remote service invocations. A broker component is responsible for the coordination of communication among components. Servers publish their capabilities (services and characteristics) to a broker. Clients request a service from the broker, and the broker then redirects the client to a suitable service from its registry.</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The whole world of API’s (Twitter,</a:t>
                      </a:r>
                      <a:r>
                        <a:rPr lang="en-GB" sz="1400" baseline="0" dirty="0" smtClean="0">
                          <a:solidFill>
                            <a:srgbClr val="000000"/>
                          </a:solidFill>
                          <a:latin typeface="Helvetica"/>
                          <a:ea typeface="Times New Roman"/>
                          <a:cs typeface="Helvetica"/>
                        </a:rPr>
                        <a:t> Google, Facebook, </a:t>
                      </a:r>
                      <a:r>
                        <a:rPr lang="en-GB" sz="1400" baseline="0" dirty="0" err="1" smtClean="0">
                          <a:solidFill>
                            <a:srgbClr val="000000"/>
                          </a:solidFill>
                          <a:latin typeface="Helvetica"/>
                          <a:ea typeface="Times New Roman"/>
                          <a:cs typeface="Helvetica"/>
                        </a:rPr>
                        <a:t>etc</a:t>
                      </a:r>
                      <a:r>
                        <a:rPr lang="en-GB" sz="1400" baseline="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Consider the SOA style if you have access to suitable services that you wish to reuse; can purchase suitable services provided by a hosting company; want to build applications that compose a variety of services into a single UI; or you are creating Software plus Services (S+S), Software as a Service (SaaS), or cloud-based applications. </a:t>
                      </a:r>
                      <a:endParaRPr lang="en-GB" sz="1400" kern="1200" dirty="0">
                        <a:solidFill>
                          <a:srgbClr val="000000"/>
                        </a:solidFill>
                        <a:latin typeface="Helvetica"/>
                        <a:ea typeface="Times New Roman"/>
                        <a:cs typeface="Helvetica"/>
                      </a:endParaRPr>
                    </a:p>
                  </a:txBody>
                  <a:tcPr marL="68580" marR="68580" marT="0" marB="0"/>
                </a:tc>
              </a:tr>
              <a:tr h="40757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Domain alignment, Abstraction, Discoverability, Interoperability, Rationalization.</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Not appropriate for real-time applications, stand-alone and homogenous applications, applications with high-frequency client-server communication</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8451537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Micro-services </a:t>
            </a:r>
            <a:r>
              <a:rPr lang="lt-LT" dirty="0" err="1" smtClean="0"/>
              <a:t>Architecture</a:t>
            </a:r>
            <a:r>
              <a:rPr lang="lt-LT" dirty="0" smtClean="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0" indent="0">
              <a:lnSpc>
                <a:spcPct val="90000"/>
              </a:lnSpc>
              <a:buNone/>
            </a:pPr>
            <a:r>
              <a:rPr lang="en-US" sz="1600" dirty="0"/>
              <a:t>An architecture that structures the application as a set of loosely coupled, collaborating services. Each service implements a set of narrowly, related functions. Services communicate using either synchronous protocols such as </a:t>
            </a:r>
            <a:r>
              <a:rPr lang="en-US" sz="1600" dirty="0" smtClean="0"/>
              <a:t>HTTP/REST. </a:t>
            </a:r>
            <a:r>
              <a:rPr lang="en-US" sz="1600" dirty="0"/>
              <a:t>Services can be developed and deployed independently of one another. Each service has its </a:t>
            </a:r>
            <a:r>
              <a:rPr lang="en-US" sz="1600" b="1" dirty="0"/>
              <a:t>own database </a:t>
            </a:r>
            <a:r>
              <a:rPr lang="en-US" sz="1600" dirty="0"/>
              <a:t>in order to be decoupled from other services.</a:t>
            </a:r>
            <a:endParaRPr lang="en-US" sz="1400" dirty="0"/>
          </a:p>
        </p:txBody>
      </p:sp>
      <p:pic>
        <p:nvPicPr>
          <p:cNvPr id="4" name="Picture 3"/>
          <p:cNvPicPr>
            <a:picLocks noChangeAspect="1"/>
          </p:cNvPicPr>
          <p:nvPr/>
        </p:nvPicPr>
        <p:blipFill>
          <a:blip r:embed="rId3"/>
          <a:stretch>
            <a:fillRect/>
          </a:stretch>
        </p:blipFill>
        <p:spPr>
          <a:xfrm>
            <a:off x="3402989" y="2827460"/>
            <a:ext cx="5133975" cy="3524250"/>
          </a:xfrm>
          <a:prstGeom prst="rect">
            <a:avLst/>
          </a:prstGeom>
        </p:spPr>
      </p:pic>
    </p:spTree>
    <p:extLst>
      <p:ext uri="{BB962C8B-B14F-4D97-AF65-F5344CB8AC3E}">
        <p14:creationId xmlns:p14="http://schemas.microsoft.com/office/powerpoint/2010/main" val="27379585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Micro-services pattern</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3081277333"/>
              </p:ext>
            </p:extLst>
          </p:nvPr>
        </p:nvGraphicFramePr>
        <p:xfrm>
          <a:off x="822014" y="1600200"/>
          <a:ext cx="7190386" cy="3942080"/>
        </p:xfrm>
        <a:graphic>
          <a:graphicData uri="http://schemas.openxmlformats.org/drawingml/2006/table">
            <a:tbl>
              <a:tblPr firstRow="1" bandRow="1">
                <a:tableStyleId>{5C22544A-7EE6-4342-B048-85BDC9FD1C3A}</a:tableStyleId>
              </a:tblPr>
              <a:tblGrid>
                <a:gridCol w="1477596"/>
                <a:gridCol w="5712790"/>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Micro-services</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An architecture that structures the application as a set of loosely coupled, collaborating services. Each service implements a set of narrowly, related functions. Services communicate using either synchronous protocols such as HTTP/REST. Services can be developed and deployed independently of one another. Each service has its own database in order to be decoupled from other services.</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http://eventuate.io/exampleapps.html</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The same as SOA. When</a:t>
                      </a:r>
                      <a:r>
                        <a:rPr lang="en-US" sz="1400" kern="1200" baseline="0" dirty="0" smtClean="0">
                          <a:solidFill>
                            <a:srgbClr val="000000"/>
                          </a:solidFill>
                          <a:latin typeface="Helvetica"/>
                          <a:ea typeface="Times New Roman"/>
                          <a:cs typeface="Helvetica"/>
                        </a:rPr>
                        <a:t> you want to enjoy all the benefits of small applications (integrating new team members, practice continuous deployment, take advantage of emerging technologies, </a:t>
                      </a:r>
                      <a:r>
                        <a:rPr lang="en-US" sz="1400" kern="1200" baseline="0" dirty="0" err="1" smtClean="0">
                          <a:solidFill>
                            <a:srgbClr val="000000"/>
                          </a:solidFill>
                          <a:latin typeface="Helvetica"/>
                          <a:ea typeface="Times New Roman"/>
                          <a:cs typeface="Helvetica"/>
                        </a:rPr>
                        <a:t>etc</a:t>
                      </a:r>
                      <a:r>
                        <a:rPr lang="en-US" sz="1400" kern="1200" baseline="0" dirty="0" smtClean="0">
                          <a:solidFill>
                            <a:srgbClr val="000000"/>
                          </a:solidFill>
                          <a:latin typeface="Helvetica"/>
                          <a:ea typeface="Times New Roman"/>
                          <a:cs typeface="Helvetica"/>
                        </a:rPr>
                        <a:t>…)</a:t>
                      </a:r>
                      <a:endParaRPr lang="en-GB" sz="1400" kern="1200" dirty="0">
                        <a:solidFill>
                          <a:srgbClr val="000000"/>
                        </a:solidFill>
                        <a:latin typeface="Helvetica"/>
                        <a:ea typeface="Times New Roman"/>
                        <a:cs typeface="Helvetica"/>
                      </a:endParaRPr>
                    </a:p>
                  </a:txBody>
                  <a:tcPr marL="68580" marR="68580" marT="0" marB="0"/>
                </a:tc>
              </a:tr>
              <a:tr h="40757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Enables the continuous delivery and deployment of large, complex applications. Improved fault isolation. Eliminates any long-term commitment to a technology stack.</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US" sz="1400" dirty="0" smtClean="0">
                          <a:solidFill>
                            <a:srgbClr val="000000"/>
                          </a:solidFill>
                          <a:latin typeface="Helvetica"/>
                          <a:ea typeface="Times New Roman"/>
                          <a:cs typeface="Helvetica"/>
                        </a:rPr>
                        <a:t>Developers must deal with the additional complexity of creating a distributed system. Deployment complexity. Increased memory consumption (N small applications</a:t>
                      </a:r>
                      <a:r>
                        <a:rPr lang="en-US" sz="1400" baseline="0" dirty="0" smtClean="0">
                          <a:solidFill>
                            <a:srgbClr val="000000"/>
                          </a:solidFill>
                          <a:latin typeface="Helvetica"/>
                          <a:ea typeface="Times New Roman"/>
                          <a:cs typeface="Helvetica"/>
                        </a:rPr>
                        <a:t> instead of 1 big one)</a:t>
                      </a:r>
                      <a:r>
                        <a:rPr lang="en-US" sz="1400" dirty="0" smtClean="0">
                          <a:solidFill>
                            <a:srgbClr val="000000"/>
                          </a:solidFill>
                          <a:latin typeface="Helvetica"/>
                          <a:ea typeface="Times New Roman"/>
                          <a:cs typeface="Helvetica"/>
                        </a:rPr>
                        <a:t>.</a:t>
                      </a:r>
                      <a:endParaRPr lang="en-GB" sz="14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32149610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Component-based architecture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0" indent="0">
              <a:lnSpc>
                <a:spcPct val="90000"/>
              </a:lnSpc>
              <a:buNone/>
            </a:pPr>
            <a:r>
              <a:rPr lang="en-US" sz="1600" dirty="0"/>
              <a:t>It focuses on the decomposition of the design into individual functional or logical components that expose well-defined communication interfaces containing methods, events, and properties. This provides a higher level of abstraction than object-oriented design principles, and does not focus on issues such as communication protocols and shared state.</a:t>
            </a:r>
            <a:endParaRPr lang="en-US" sz="1400" dirty="0"/>
          </a:p>
        </p:txBody>
      </p:sp>
      <p:pic>
        <p:nvPicPr>
          <p:cNvPr id="4" name="Picture 3"/>
          <p:cNvPicPr>
            <a:picLocks noChangeAspect="1"/>
          </p:cNvPicPr>
          <p:nvPr/>
        </p:nvPicPr>
        <p:blipFill>
          <a:blip r:embed="rId3"/>
          <a:stretch>
            <a:fillRect/>
          </a:stretch>
        </p:blipFill>
        <p:spPr>
          <a:xfrm>
            <a:off x="3649381" y="2662518"/>
            <a:ext cx="5010524" cy="3139607"/>
          </a:xfrm>
          <a:prstGeom prst="rect">
            <a:avLst/>
          </a:prstGeom>
        </p:spPr>
      </p:pic>
    </p:spTree>
    <p:extLst>
      <p:ext uri="{BB962C8B-B14F-4D97-AF65-F5344CB8AC3E}">
        <p14:creationId xmlns:p14="http://schemas.microsoft.com/office/powerpoint/2010/main" val="4077237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Key principles of CBA</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b="1" dirty="0"/>
              <a:t>Reusable</a:t>
            </a:r>
            <a:r>
              <a:rPr lang="en-US" sz="1600" dirty="0"/>
              <a:t>. Components are usually designed to be reused in different scenarios in different applications. However, some components may be designed for a specific task.</a:t>
            </a:r>
          </a:p>
          <a:p>
            <a:r>
              <a:rPr lang="en-US" sz="1600" b="1" dirty="0"/>
              <a:t>Replaceable</a:t>
            </a:r>
            <a:r>
              <a:rPr lang="en-US" sz="1600" dirty="0"/>
              <a:t>. Components may be readily substituted with other similar components.</a:t>
            </a:r>
          </a:p>
          <a:p>
            <a:r>
              <a:rPr lang="en-US" sz="1600" b="1" dirty="0"/>
              <a:t>Not context specific</a:t>
            </a:r>
            <a:r>
              <a:rPr lang="en-US" sz="1600" dirty="0"/>
              <a:t>. Components are designed to operate in different environments and contexts. Specific information, such as state data, should be passed to the component instead of being included in or accessed by the component.</a:t>
            </a:r>
          </a:p>
          <a:p>
            <a:r>
              <a:rPr lang="en-US" sz="1600" b="1" dirty="0"/>
              <a:t>Extensible</a:t>
            </a:r>
            <a:r>
              <a:rPr lang="en-US" sz="1600" dirty="0"/>
              <a:t>. A component can be extended from existing components to provide new behavior.</a:t>
            </a:r>
          </a:p>
          <a:p>
            <a:r>
              <a:rPr lang="en-US" sz="1600" b="1" dirty="0"/>
              <a:t>Encapsulated</a:t>
            </a:r>
            <a:r>
              <a:rPr lang="en-US" sz="1600" dirty="0"/>
              <a:t>. Components expose interfaces that allow the caller to use its functionality, and do not reveal details of the internal processes or any internal variables or state.</a:t>
            </a:r>
          </a:p>
          <a:p>
            <a:r>
              <a:rPr lang="en-US" sz="1600" b="1" dirty="0"/>
              <a:t>Independent</a:t>
            </a:r>
            <a:r>
              <a:rPr lang="en-US" sz="1600" dirty="0"/>
              <a:t>. Components are designed to have minimal dependencies on other components. Therefore components can be deployed into any appropriate environment without affecting other components or systems.</a:t>
            </a:r>
          </a:p>
        </p:txBody>
      </p:sp>
    </p:spTree>
    <p:extLst>
      <p:ext uri="{BB962C8B-B14F-4D97-AF65-F5344CB8AC3E}">
        <p14:creationId xmlns:p14="http://schemas.microsoft.com/office/powerpoint/2010/main" val="197659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smtClean="0"/>
              <a:t>Architecture Design Processing</a:t>
            </a:r>
            <a:endParaRPr lang="en-US" dirty="0"/>
          </a:p>
        </p:txBody>
      </p:sp>
      <p:sp>
        <p:nvSpPr>
          <p:cNvPr id="3" name="Text Placeholder 2"/>
          <p:cNvSpPr>
            <a:spLocks noGrp="1"/>
          </p:cNvSpPr>
          <p:nvPr>
            <p:ph type="body" sz="quarter" idx="12"/>
          </p:nvPr>
        </p:nvSpPr>
        <p:spPr>
          <a:xfrm>
            <a:off x="457202" y="1270748"/>
            <a:ext cx="8226909" cy="4276165"/>
          </a:xfrm>
        </p:spPr>
        <p:txBody>
          <a:bodyPr/>
          <a:lstStyle/>
          <a:p>
            <a:r>
              <a:rPr lang="en-US" altLang="en-US" dirty="0"/>
              <a:t>Analyze </a:t>
            </a:r>
            <a:r>
              <a:rPr lang="en-US" altLang="en-US" dirty="0" smtClean="0"/>
              <a:t>requirements </a:t>
            </a:r>
            <a:r>
              <a:rPr lang="en-US" altLang="en-US" dirty="0"/>
              <a:t>- domain</a:t>
            </a:r>
          </a:p>
          <a:p>
            <a:r>
              <a:rPr lang="en-US" altLang="en-US" dirty="0"/>
              <a:t>Create </a:t>
            </a:r>
            <a:r>
              <a:rPr lang="en-US" altLang="en-US" dirty="0" smtClean="0"/>
              <a:t>business</a:t>
            </a:r>
            <a:r>
              <a:rPr lang="lt-LT" altLang="en-US" dirty="0" smtClean="0"/>
              <a:t> </a:t>
            </a:r>
            <a:r>
              <a:rPr lang="en-US" altLang="en-US" dirty="0" smtClean="0"/>
              <a:t>use </a:t>
            </a:r>
            <a:r>
              <a:rPr lang="en-US" altLang="en-US" dirty="0"/>
              <a:t>- case</a:t>
            </a:r>
          </a:p>
          <a:p>
            <a:r>
              <a:rPr lang="en-US" altLang="en-US" dirty="0"/>
              <a:t>Select architecture </a:t>
            </a:r>
            <a:r>
              <a:rPr lang="en-US" altLang="en-US" dirty="0" smtClean="0"/>
              <a:t>pattern/style</a:t>
            </a:r>
          </a:p>
          <a:p>
            <a:r>
              <a:rPr lang="en-US" altLang="en-US" dirty="0" smtClean="0"/>
              <a:t>Communicating </a:t>
            </a:r>
            <a:r>
              <a:rPr lang="en-US" altLang="en-US" dirty="0"/>
              <a:t>architecture to stakeholders (prototypes)</a:t>
            </a:r>
          </a:p>
          <a:p>
            <a:r>
              <a:rPr lang="en-US" altLang="en-US" dirty="0"/>
              <a:t>Evaluate architecture</a:t>
            </a:r>
          </a:p>
          <a:p>
            <a:r>
              <a:rPr lang="en-US" altLang="en-US" dirty="0"/>
              <a:t>Implementation architecture - detail design</a:t>
            </a:r>
            <a:endParaRPr lang="en-GB" sz="20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3191973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Main benefits of CBA</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665367"/>
            <a:ext cx="8572498" cy="4026360"/>
          </a:xfrm>
        </p:spPr>
        <p:txBody>
          <a:bodyPr/>
          <a:lstStyle/>
          <a:p>
            <a:r>
              <a:rPr lang="en-US" sz="1600" b="1" dirty="0"/>
              <a:t>Ease of deployment</a:t>
            </a:r>
            <a:r>
              <a:rPr lang="en-US" sz="1600" dirty="0"/>
              <a:t>. As new compatible versions become available, you can replace existing versions with no impact on the other components or the system as a whole.</a:t>
            </a:r>
          </a:p>
          <a:p>
            <a:r>
              <a:rPr lang="en-US" sz="1600" b="1" dirty="0"/>
              <a:t>Reduced cost</a:t>
            </a:r>
            <a:r>
              <a:rPr lang="en-US" sz="1600" dirty="0"/>
              <a:t>. The use of third-party components allows you to spread the cost of development and maintenance.</a:t>
            </a:r>
          </a:p>
          <a:p>
            <a:r>
              <a:rPr lang="en-US" sz="1600" b="1" dirty="0"/>
              <a:t>Ease of development</a:t>
            </a:r>
            <a:r>
              <a:rPr lang="en-US" sz="1600" dirty="0"/>
              <a:t>. Components implement well-known interfaces to provide defined functionality, allowing development without impacting other parts of the system.</a:t>
            </a:r>
          </a:p>
          <a:p>
            <a:r>
              <a:rPr lang="en-US" sz="1600" b="1" dirty="0"/>
              <a:t>Reusable</a:t>
            </a:r>
            <a:r>
              <a:rPr lang="en-US" sz="1600" dirty="0"/>
              <a:t>. The use of reusable components means that they can be used to spread the development and maintenance cost across several applications or systems.</a:t>
            </a:r>
          </a:p>
          <a:p>
            <a:r>
              <a:rPr lang="en-US" sz="1600" b="1" dirty="0"/>
              <a:t>Mitigation of technical complexity</a:t>
            </a:r>
            <a:r>
              <a:rPr lang="en-US" sz="1600" dirty="0"/>
              <a:t>. Components mitigate complexity through the use of a component container and its services. Example component services include component activation, lifetime management, method queuing, </a:t>
            </a:r>
            <a:r>
              <a:rPr lang="en-US" sz="1600" dirty="0" err="1"/>
              <a:t>eventing</a:t>
            </a:r>
            <a:r>
              <a:rPr lang="en-US" sz="1600" dirty="0"/>
              <a:t>, and transactions.</a:t>
            </a:r>
          </a:p>
        </p:txBody>
      </p:sp>
    </p:spTree>
    <p:extLst>
      <p:ext uri="{BB962C8B-B14F-4D97-AF65-F5344CB8AC3E}">
        <p14:creationId xmlns:p14="http://schemas.microsoft.com/office/powerpoint/2010/main" val="37727983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Component-based architecture</a:t>
            </a:r>
            <a:endParaRPr lang="en-US" dirty="0"/>
          </a:p>
        </p:txBody>
      </p:sp>
      <p:pic>
        <p:nvPicPr>
          <p:cNvPr id="6" name="Picture 5"/>
          <p:cNvPicPr>
            <a:picLocks noChangeAspect="1"/>
          </p:cNvPicPr>
          <p:nvPr/>
        </p:nvPicPr>
        <p:blipFill>
          <a:blip r:embed="rId3"/>
          <a:stretch>
            <a:fillRect/>
          </a:stretch>
        </p:blipFill>
        <p:spPr>
          <a:xfrm>
            <a:off x="7356328" y="422490"/>
            <a:ext cx="578659" cy="727234"/>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3337016990"/>
              </p:ext>
            </p:extLst>
          </p:nvPr>
        </p:nvGraphicFramePr>
        <p:xfrm>
          <a:off x="822013" y="1600200"/>
          <a:ext cx="7653771" cy="3195320"/>
        </p:xfrm>
        <a:graphic>
          <a:graphicData uri="http://schemas.openxmlformats.org/drawingml/2006/table">
            <a:tbl>
              <a:tblPr firstRow="1" bandRow="1">
                <a:tableStyleId>{5C22544A-7EE6-4342-B048-85BDC9FD1C3A}</a:tableStyleId>
              </a:tblPr>
              <a:tblGrid>
                <a:gridCol w="1572820"/>
                <a:gridCol w="6080951"/>
              </a:tblGrid>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Name</a:t>
                      </a:r>
                      <a:endParaRPr lang="en-GB" sz="1400" b="1" dirty="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Component-based</a:t>
                      </a:r>
                      <a:endParaRPr lang="en-GB" sz="1400" b="1"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dirty="0" smtClean="0">
                          <a:solidFill>
                            <a:srgbClr val="000000"/>
                          </a:solidFill>
                          <a:latin typeface="Helvetica"/>
                          <a:ea typeface="Times New Roman"/>
                          <a:cs typeface="Helvetica"/>
                        </a:rPr>
                        <a:t>Description</a:t>
                      </a:r>
                      <a:endParaRPr lang="en-GB" sz="1400" dirty="0">
                        <a:solidFill>
                          <a:srgbClr val="000000"/>
                        </a:solidFill>
                        <a:latin typeface="Helvetica"/>
                        <a:ea typeface="Times New Roman"/>
                        <a:cs typeface="Helvetica"/>
                      </a:endParaRPr>
                    </a:p>
                  </a:txBody>
                  <a:tcPr marL="68580" marR="68580" marT="0" marB="0"/>
                </a:tc>
                <a:tc>
                  <a:txBody>
                    <a:bodyPr/>
                    <a:lstStyle/>
                    <a:p>
                      <a:pPr marL="0" indent="0" algn="just" defTabSz="914400" rtl="0" eaLnBrk="1" latinLnBrk="0" hangingPunct="1">
                        <a:lnSpc>
                          <a:spcPct val="90000"/>
                        </a:lnSpc>
                        <a:spcAft>
                          <a:spcPts val="0"/>
                        </a:spcAft>
                        <a:buNone/>
                        <a:tabLst>
                          <a:tab pos="342900" algn="l"/>
                          <a:tab pos="685800" algn="l"/>
                          <a:tab pos="1028700" algn="l"/>
                        </a:tabLst>
                      </a:pPr>
                      <a:r>
                        <a:rPr lang="en-US" sz="1400" kern="1200" dirty="0" smtClean="0">
                          <a:solidFill>
                            <a:srgbClr val="000000"/>
                          </a:solidFill>
                          <a:latin typeface="Helvetica"/>
                          <a:ea typeface="Times New Roman"/>
                          <a:cs typeface="Helvetica"/>
                        </a:rPr>
                        <a:t>It focuses on the decomposition of the design into individual functional or logical components that expose well-defined communication interfaces containing methods, events, and properties. This provides a higher level of abstraction than object-oriented design principles, and does not focus on issues such as communication protocols and shared state.</a:t>
                      </a:r>
                      <a:endParaRPr lang="en-US"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Example</a:t>
                      </a:r>
                      <a:endParaRPr lang="en-GB" sz="1400">
                        <a:solidFill>
                          <a:srgbClr val="000000"/>
                        </a:solidFill>
                        <a:latin typeface="Helvetica"/>
                        <a:ea typeface="Times New Roman"/>
                        <a:cs typeface="Helvetica"/>
                      </a:endParaRPr>
                    </a:p>
                  </a:txBody>
                  <a:tcPr marL="68580" marR="68580" marT="0" marB="0"/>
                </a:tc>
                <a:tc>
                  <a:txBody>
                    <a:bodyPr/>
                    <a:lstStyle/>
                    <a:p>
                      <a:pPr algn="just">
                        <a:spcAft>
                          <a:spcPts val="0"/>
                        </a:spcAft>
                        <a:tabLst>
                          <a:tab pos="342900" algn="l"/>
                          <a:tab pos="685800" algn="l"/>
                          <a:tab pos="1028700" algn="l"/>
                        </a:tabLst>
                      </a:pPr>
                      <a:r>
                        <a:rPr lang="en-GB" sz="1400" dirty="0" smtClean="0">
                          <a:solidFill>
                            <a:srgbClr val="000000"/>
                          </a:solidFill>
                          <a:latin typeface="Helvetica"/>
                          <a:ea typeface="Times New Roman"/>
                          <a:cs typeface="Helvetica"/>
                        </a:rPr>
                        <a:t>Delphi</a:t>
                      </a:r>
                      <a:r>
                        <a:rPr lang="en-GB" sz="1400" baseline="0" dirty="0" smtClean="0">
                          <a:solidFill>
                            <a:srgbClr val="000000"/>
                          </a:solidFill>
                          <a:latin typeface="Helvetica"/>
                          <a:ea typeface="Times New Roman"/>
                          <a:cs typeface="Helvetica"/>
                        </a:rPr>
                        <a:t> IDE is based on component-based architecture. Various engines, frameworks supporting assets, plugins, components.</a:t>
                      </a:r>
                      <a:endParaRPr lang="en-GB" sz="14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When used</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When reusability</a:t>
                      </a:r>
                      <a:r>
                        <a:rPr lang="en-US" sz="1400" kern="1200" baseline="0" dirty="0" smtClean="0">
                          <a:solidFill>
                            <a:srgbClr val="000000"/>
                          </a:solidFill>
                          <a:latin typeface="Helvetica"/>
                          <a:ea typeface="Times New Roman"/>
                          <a:cs typeface="Helvetica"/>
                        </a:rPr>
                        <a:t> of the software parts is one of the main aspects.</a:t>
                      </a:r>
                      <a:endParaRPr lang="en-GB" sz="1400" kern="1200" dirty="0">
                        <a:solidFill>
                          <a:srgbClr val="000000"/>
                        </a:solidFill>
                        <a:latin typeface="Helvetica"/>
                        <a:ea typeface="Times New Roman"/>
                        <a:cs typeface="Helvetica"/>
                      </a:endParaRPr>
                    </a:p>
                  </a:txBody>
                  <a:tcPr marL="68580" marR="68580" marT="0" marB="0"/>
                </a:tc>
              </a:tr>
              <a:tr h="407572">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Reusability, Ease of deployment, Reduced cost, Ease of development, mitigation of technical complexity.</a:t>
                      </a:r>
                      <a:endParaRPr lang="en-GB" sz="1400" kern="1200" dirty="0">
                        <a:solidFill>
                          <a:srgbClr val="000000"/>
                        </a:solidFill>
                        <a:latin typeface="Helvetica"/>
                        <a:ea typeface="Times New Roman"/>
                        <a:cs typeface="Helvetica"/>
                      </a:endParaRPr>
                    </a:p>
                  </a:txBody>
                  <a:tcPr marL="68580" marR="68580" marT="0" marB="0"/>
                </a:tc>
              </a:tr>
              <a:tr h="370840">
                <a:tc>
                  <a:txBody>
                    <a:bodyPr/>
                    <a:lstStyle/>
                    <a:p>
                      <a:pPr algn="just">
                        <a:spcAft>
                          <a:spcPts val="0"/>
                        </a:spcAft>
                        <a:tabLst>
                          <a:tab pos="342900" algn="l"/>
                          <a:tab pos="685800" algn="l"/>
                          <a:tab pos="1028700" algn="l"/>
                        </a:tabLst>
                      </a:pPr>
                      <a:r>
                        <a:rPr lang="en-GB" sz="1400" b="1">
                          <a:solidFill>
                            <a:srgbClr val="000000"/>
                          </a:solidFill>
                          <a:latin typeface="Helvetica"/>
                          <a:ea typeface="Times New Roman"/>
                          <a:cs typeface="Helvetica"/>
                        </a:rPr>
                        <a:t>Disadvantages</a:t>
                      </a:r>
                      <a:endParaRPr lang="en-GB" sz="1400">
                        <a:solidFill>
                          <a:srgbClr val="000000"/>
                        </a:solidFill>
                        <a:latin typeface="Helvetica"/>
                        <a:ea typeface="Times New Roman"/>
                        <a:cs typeface="Helvetica"/>
                      </a:endParaRPr>
                    </a:p>
                  </a:txBody>
                  <a:tcPr marL="68580" marR="68580" marT="0" marB="0"/>
                </a:tc>
                <a:tc>
                  <a:txBody>
                    <a:bodyPr/>
                    <a:lstStyle/>
                    <a:p>
                      <a:pPr marL="0" algn="just" defTabSz="914400" rtl="0" eaLnBrk="1" latinLnBrk="0" hangingPunct="1">
                        <a:spcAft>
                          <a:spcPts val="0"/>
                        </a:spcAft>
                        <a:tabLst>
                          <a:tab pos="342900" algn="l"/>
                          <a:tab pos="685800" algn="l"/>
                          <a:tab pos="1028700" algn="l"/>
                        </a:tabLst>
                      </a:pPr>
                      <a:r>
                        <a:rPr lang="en-US" sz="1400" kern="1200" dirty="0" smtClean="0">
                          <a:solidFill>
                            <a:srgbClr val="000000"/>
                          </a:solidFill>
                          <a:latin typeface="Helvetica"/>
                          <a:ea typeface="Times New Roman"/>
                          <a:cs typeface="Helvetica"/>
                        </a:rPr>
                        <a:t>Time and effort required for development of components, Unclear and ambiguous requirement, Component maintenance costs, Reliability and sensitivity to changes.</a:t>
                      </a:r>
                      <a:endParaRPr lang="en-GB" sz="1400" kern="1200" dirty="0">
                        <a:solidFill>
                          <a:srgbClr val="000000"/>
                        </a:solidFill>
                        <a:latin typeface="Helvetica"/>
                        <a:ea typeface="Times New Roman"/>
                        <a:cs typeface="Helvetica"/>
                      </a:endParaRPr>
                    </a:p>
                  </a:txBody>
                  <a:tcPr marL="68580" marR="68580" marT="0" marB="0"/>
                </a:tc>
              </a:tr>
            </a:tbl>
          </a:graphicData>
        </a:graphic>
      </p:graphicFrame>
    </p:spTree>
    <p:extLst>
      <p:ext uri="{BB962C8B-B14F-4D97-AF65-F5344CB8AC3E}">
        <p14:creationId xmlns:p14="http://schemas.microsoft.com/office/powerpoint/2010/main" val="34840306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smtClean="0"/>
              <a:t>Key 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312471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72788"/>
            <a:ext cx="8572498" cy="4255995"/>
          </a:xfrm>
        </p:spPr>
        <p:txBody>
          <a:bodyPr/>
          <a:lstStyle/>
          <a:p>
            <a:r>
              <a:rPr lang="en-US" dirty="0"/>
              <a:t>A software architecture is a description of how a software system is organized. </a:t>
            </a:r>
            <a:endParaRPr lang="en-GB" dirty="0"/>
          </a:p>
          <a:p>
            <a:r>
              <a:rPr lang="en-US" dirty="0"/>
              <a:t>Architectural design decisions include decisions on the type of application, the distribution of the system, the architectural styles to be used.</a:t>
            </a:r>
            <a:endParaRPr lang="en-GB" dirty="0"/>
          </a:p>
          <a:p>
            <a:r>
              <a:rPr lang="en-US" dirty="0"/>
              <a:t>Architectures may be documented from several different perspectives or views such as a conceptual view, a logical view, a process view, and a development view.</a:t>
            </a:r>
            <a:endParaRPr lang="en-GB" dirty="0"/>
          </a:p>
          <a:p>
            <a:r>
              <a:rPr lang="en-US" dirty="0"/>
              <a:t>Architectural patterns are a means of reusing knowledge about generic system architectures. They describe the architecture, explain when it may be used and describe its advantages and disadvantages.</a:t>
            </a:r>
            <a:endParaRPr lang="en-GB" dirty="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Agility and architecture</a:t>
            </a:r>
          </a:p>
        </p:txBody>
      </p:sp>
      <p:sp>
        <p:nvSpPr>
          <p:cNvPr id="3" name="Text Placeholder 2"/>
          <p:cNvSpPr>
            <a:spLocks noGrp="1"/>
          </p:cNvSpPr>
          <p:nvPr>
            <p:ph type="body" sz="quarter" idx="12"/>
          </p:nvPr>
        </p:nvSpPr>
        <p:spPr>
          <a:xfrm>
            <a:off x="457202" y="1343671"/>
            <a:ext cx="8226909" cy="4573035"/>
          </a:xfrm>
        </p:spPr>
        <p:txBody>
          <a:bodyPr/>
          <a:lstStyle/>
          <a:p>
            <a:r>
              <a:rPr lang="en-US" dirty="0"/>
              <a:t>It is generally accepted that an early stage of agile processes is to design an overall systems architecture.</a:t>
            </a:r>
          </a:p>
          <a:p>
            <a:r>
              <a:rPr lang="en-US" dirty="0"/>
              <a:t>Refactoring the system </a:t>
            </a:r>
            <a:r>
              <a:rPr lang="en-US" dirty="0" smtClean="0"/>
              <a:t/>
            </a:r>
            <a:br>
              <a:rPr lang="en-US" dirty="0" smtClean="0"/>
            </a:br>
            <a:r>
              <a:rPr lang="en-US" dirty="0" smtClean="0"/>
              <a:t>architecture </a:t>
            </a:r>
            <a:r>
              <a:rPr lang="en-US" dirty="0"/>
              <a:t>is usually </a:t>
            </a:r>
            <a:r>
              <a:rPr lang="en-US" dirty="0" smtClean="0"/>
              <a:t/>
            </a:r>
            <a:br>
              <a:rPr lang="en-US" dirty="0" smtClean="0"/>
            </a:br>
            <a:r>
              <a:rPr lang="en-US" dirty="0" smtClean="0"/>
              <a:t>expensive </a:t>
            </a:r>
            <a:r>
              <a:rPr lang="en-US" dirty="0"/>
              <a:t>because it </a:t>
            </a:r>
            <a:r>
              <a:rPr lang="en-US" dirty="0" smtClean="0"/>
              <a:t/>
            </a:r>
            <a:br>
              <a:rPr lang="en-US" dirty="0" smtClean="0"/>
            </a:br>
            <a:r>
              <a:rPr lang="en-US" dirty="0" smtClean="0"/>
              <a:t>affects </a:t>
            </a:r>
            <a:r>
              <a:rPr lang="en-US" dirty="0"/>
              <a:t>so many </a:t>
            </a:r>
            <a:r>
              <a:rPr lang="en-US" dirty="0" smtClean="0"/>
              <a:t/>
            </a:r>
            <a:br>
              <a:rPr lang="en-US" dirty="0" smtClean="0"/>
            </a:br>
            <a:r>
              <a:rPr lang="en-US" dirty="0" smtClean="0"/>
              <a:t>components </a:t>
            </a:r>
            <a:r>
              <a:rPr lang="en-US" dirty="0"/>
              <a:t>in the </a:t>
            </a:r>
            <a:br>
              <a:rPr lang="en-US" dirty="0"/>
            </a:br>
            <a:r>
              <a:rPr lang="en-US" dirty="0" smtClean="0"/>
              <a:t>system</a:t>
            </a:r>
            <a:endParaRPr lang="en-US" dirty="0"/>
          </a:p>
        </p:txBody>
      </p:sp>
      <p:pic>
        <p:nvPicPr>
          <p:cNvPr id="4" name="Picture 3"/>
          <p:cNvPicPr>
            <a:picLocks noChangeAspect="1"/>
          </p:cNvPicPr>
          <p:nvPr/>
        </p:nvPicPr>
        <p:blipFill>
          <a:blip r:embed="rId2"/>
          <a:stretch>
            <a:fillRect/>
          </a:stretch>
        </p:blipFill>
        <p:spPr>
          <a:xfrm>
            <a:off x="3494121" y="2148168"/>
            <a:ext cx="5405125" cy="3768538"/>
          </a:xfrm>
          <a:prstGeom prst="rect">
            <a:avLst/>
          </a:prstGeom>
        </p:spPr>
      </p:pic>
    </p:spTree>
    <p:extLst>
      <p:ext uri="{BB962C8B-B14F-4D97-AF65-F5344CB8AC3E}">
        <p14:creationId xmlns:p14="http://schemas.microsoft.com/office/powerpoint/2010/main" val="945326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Architecture reuse</a:t>
            </a:r>
            <a:endParaRPr lang="en-US" dirty="0"/>
          </a:p>
        </p:txBody>
      </p:sp>
      <p:sp>
        <p:nvSpPr>
          <p:cNvPr id="3" name="Text Placeholder 2"/>
          <p:cNvSpPr>
            <a:spLocks noGrp="1"/>
          </p:cNvSpPr>
          <p:nvPr>
            <p:ph type="body" sz="quarter" idx="12"/>
          </p:nvPr>
        </p:nvSpPr>
        <p:spPr>
          <a:xfrm>
            <a:off x="457203" y="1553136"/>
            <a:ext cx="5856192" cy="4444254"/>
          </a:xfrm>
        </p:spPr>
        <p:txBody>
          <a:bodyPr/>
          <a:lstStyle/>
          <a:p>
            <a:r>
              <a:rPr lang="en-US" dirty="0"/>
              <a:t>Systems in the same domain often have similar architectures that reflect domain concepts.</a:t>
            </a:r>
          </a:p>
          <a:p>
            <a:r>
              <a:rPr lang="en-US" dirty="0"/>
              <a:t>Application product lines are built around a core architecture with variants that satisfy particular customer requirements.</a:t>
            </a:r>
          </a:p>
          <a:p>
            <a:r>
              <a:rPr lang="en-US" dirty="0"/>
              <a:t>The architecture of a system may be designed around one of more architectural patterns or ‘styles’. </a:t>
            </a:r>
          </a:p>
          <a:p>
            <a:pPr lvl="1"/>
            <a:r>
              <a:rPr lang="en-US" sz="2000" dirty="0"/>
              <a:t>These capture the essence of an architecture and can be instantiated in different ways.</a:t>
            </a:r>
          </a:p>
          <a:p>
            <a:endParaRPr lang="en-US" dirty="0"/>
          </a:p>
        </p:txBody>
      </p:sp>
      <p:pic>
        <p:nvPicPr>
          <p:cNvPr id="4" name="Picture 3"/>
          <p:cNvPicPr>
            <a:picLocks noChangeAspect="1"/>
          </p:cNvPicPr>
          <p:nvPr/>
        </p:nvPicPr>
        <p:blipFill>
          <a:blip r:embed="rId2"/>
          <a:stretch>
            <a:fillRect/>
          </a:stretch>
        </p:blipFill>
        <p:spPr>
          <a:xfrm>
            <a:off x="6410885" y="1644183"/>
            <a:ext cx="2171700" cy="2695575"/>
          </a:xfrm>
          <a:prstGeom prst="rect">
            <a:avLst/>
          </a:prstGeom>
        </p:spPr>
      </p:pic>
    </p:spTree>
    <p:extLst>
      <p:ext uri="{BB962C8B-B14F-4D97-AF65-F5344CB8AC3E}">
        <p14:creationId xmlns:p14="http://schemas.microsoft.com/office/powerpoint/2010/main" val="2135741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Architectural design decisions</a:t>
            </a:r>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177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2.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6C12809-B468-4DCD-B828-C677CEFAE314}">
  <ds:schemaRefs>
    <ds:schemaRef ds:uri="http://purl.org/dc/elements/1.1/"/>
    <ds:schemaRef ds:uri="http://schemas.openxmlformats.org/package/2006/metadata/core-properties"/>
    <ds:schemaRef ds:uri="http://schemas.microsoft.com/office/2006/metadata/properties"/>
    <ds:schemaRef ds:uri="http://purl.org/dc/dcmitype/"/>
    <ds:schemaRef ds:uri="http://purl.org/dc/terms/"/>
    <ds:schemaRef ds:uri="http://schemas.microsoft.com/office/infopath/2007/PartnerControl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2947</TotalTime>
  <Words>4363</Words>
  <Application>Microsoft Office PowerPoint</Application>
  <PresentationFormat>On-screen Show (4:3)</PresentationFormat>
  <Paragraphs>377</Paragraphs>
  <Slides>63</Slides>
  <Notes>13</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63</vt:i4>
      </vt:variant>
    </vt:vector>
  </HeadingPairs>
  <TitlesOfParts>
    <vt:vector size="71" baseType="lpstr">
      <vt:lpstr>Arial</vt:lpstr>
      <vt:lpstr>Calibri</vt:lpstr>
      <vt:lpstr>Helvetica</vt:lpstr>
      <vt:lpstr>Times New Roman</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Blazauskas</cp:lastModifiedBy>
  <cp:revision>413</cp:revision>
  <dcterms:created xsi:type="dcterms:W3CDTF">2017-04-05T12:23:50Z</dcterms:created>
  <dcterms:modified xsi:type="dcterms:W3CDTF">2019-03-13T06:17:17Z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